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handoutMasterIdLst>
    <p:handoutMasterId r:id="rId21"/>
  </p:handoutMasterIdLst>
  <p:sldIdLst>
    <p:sldId id="275" r:id="rId2"/>
    <p:sldId id="285" r:id="rId3"/>
    <p:sldId id="287" r:id="rId4"/>
    <p:sldId id="286" r:id="rId5"/>
    <p:sldId id="276" r:id="rId6"/>
    <p:sldId id="277" r:id="rId7"/>
    <p:sldId id="283" r:id="rId8"/>
    <p:sldId id="284" r:id="rId9"/>
    <p:sldId id="262" r:id="rId10"/>
    <p:sldId id="281" r:id="rId11"/>
    <p:sldId id="264" r:id="rId12"/>
    <p:sldId id="267" r:id="rId13"/>
    <p:sldId id="268" r:id="rId14"/>
    <p:sldId id="259" r:id="rId15"/>
    <p:sldId id="273" r:id="rId16"/>
    <p:sldId id="280" r:id="rId17"/>
    <p:sldId id="272" r:id="rId18"/>
    <p:sldId id="278"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34" autoAdjust="0"/>
    <p:restoredTop sz="80828" autoAdjust="0"/>
  </p:normalViewPr>
  <p:slideViewPr>
    <p:cSldViewPr>
      <p:cViewPr varScale="1">
        <p:scale>
          <a:sx n="94" d="100"/>
          <a:sy n="94" d="100"/>
        </p:scale>
        <p:origin x="2136"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99057F9-E5EB-4750-96AF-17D9AE2534B3}" type="datetimeFigureOut">
              <a:rPr lang="en-GB" smtClean="0"/>
              <a:pPr/>
              <a:t>10/06/2015</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0EB2EEF-C689-4FF6-A48E-89C5031C8655}" type="slidenum">
              <a:rPr lang="en-GB" smtClean="0"/>
              <a:pPr/>
              <a:t>‹#›</a:t>
            </a:fld>
            <a:endParaRPr lang="en-GB"/>
          </a:p>
        </p:txBody>
      </p:sp>
    </p:spTree>
    <p:extLst>
      <p:ext uri="{BB962C8B-B14F-4D97-AF65-F5344CB8AC3E}">
        <p14:creationId xmlns:p14="http://schemas.microsoft.com/office/powerpoint/2010/main" val="31299079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5BB44B2-F2B3-452C-97E6-2E47B0BAFFD6}" type="datetimeFigureOut">
              <a:rPr lang="en-GB" smtClean="0"/>
              <a:pPr/>
              <a:t>10/06/2015</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E7CBA3F-6226-481F-A816-C2D3F461593A}" type="slidenum">
              <a:rPr lang="en-GB" smtClean="0"/>
              <a:pPr/>
              <a:t>‹#›</a:t>
            </a:fld>
            <a:endParaRPr lang="en-GB"/>
          </a:p>
        </p:txBody>
      </p:sp>
    </p:spTree>
    <p:extLst>
      <p:ext uri="{BB962C8B-B14F-4D97-AF65-F5344CB8AC3E}">
        <p14:creationId xmlns:p14="http://schemas.microsoft.com/office/powerpoint/2010/main" val="9933392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ln/>
        </p:spPr>
      </p:sp>
      <p:sp>
        <p:nvSpPr>
          <p:cNvPr id="194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t>TODAY WE WILL LOOK AT THE ROLE OF MANAGEMENT CONSULTANCY IN SPREADING MANAGEMENT IDEAS AND HOW POWER LIES AT</a:t>
            </a:r>
            <a:r>
              <a:rPr lang="en-US" altLang="en-US" baseline="0" dirty="0" smtClean="0"/>
              <a:t> THE HEART OF THAT…</a:t>
            </a:r>
            <a:endParaRPr lang="en-US" altLang="en-US" dirty="0" smtClean="0"/>
          </a:p>
        </p:txBody>
      </p:sp>
      <p:sp>
        <p:nvSpPr>
          <p:cNvPr id="1946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B270E030-29FF-4620-9063-81CD9480D0A2}" type="slidenum">
              <a:rPr lang="en-GB" altLang="en-US" smtClean="0"/>
              <a:pPr eaLnBrk="1" hangingPunct="1">
                <a:spcBef>
                  <a:spcPct val="0"/>
                </a:spcBef>
              </a:pPr>
              <a:t>1</a:t>
            </a:fld>
            <a:endParaRPr lang="en-GB" altLang="en-US" smtClean="0"/>
          </a:p>
        </p:txBody>
      </p:sp>
    </p:spTree>
    <p:extLst>
      <p:ext uri="{BB962C8B-B14F-4D97-AF65-F5344CB8AC3E}">
        <p14:creationId xmlns:p14="http://schemas.microsoft.com/office/powerpoint/2010/main" val="3996121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B46BB4A5-916C-4F90-B929-887C341191BE}" type="slidenum">
              <a:rPr lang="en-GB" smtClean="0">
                <a:latin typeface="Arial" pitchFamily="34" charset="0"/>
              </a:rPr>
              <a:pPr/>
              <a:t>4</a:t>
            </a:fld>
            <a:endParaRPr lang="en-GB" smtClean="0">
              <a:latin typeface="Arial" pitchFamily="34" charset="0"/>
            </a:endParaRPr>
          </a:p>
        </p:txBody>
      </p:sp>
      <p:sp>
        <p:nvSpPr>
          <p:cNvPr id="52227" name="Rectangle 2"/>
          <p:cNvSpPr>
            <a:spLocks noGrp="1" noRot="1" noChangeAspect="1" noChangeArrowheads="1" noTextEdit="1"/>
          </p:cNvSpPr>
          <p:nvPr>
            <p:ph type="sldImg"/>
          </p:nvPr>
        </p:nvSpPr>
        <p:spPr>
          <a:xfrm>
            <a:off x="2032000" y="292100"/>
            <a:ext cx="2800350" cy="2101850"/>
          </a:xfrm>
          <a:ln/>
        </p:spPr>
      </p:sp>
      <p:sp>
        <p:nvSpPr>
          <p:cNvPr id="52228" name="Rectangle 3"/>
          <p:cNvSpPr>
            <a:spLocks noGrp="1" noChangeArrowheads="1"/>
          </p:cNvSpPr>
          <p:nvPr>
            <p:ph type="body" idx="1"/>
          </p:nvPr>
        </p:nvSpPr>
        <p:spPr>
          <a:xfrm>
            <a:off x="301625" y="2470150"/>
            <a:ext cx="6118225" cy="6711950"/>
          </a:xfrm>
          <a:noFill/>
          <a:ln/>
        </p:spPr>
        <p:txBody>
          <a:bodyPr/>
          <a:lstStyle/>
          <a:p>
            <a:endParaRPr lang="en-US" smtClean="0">
              <a:latin typeface="Arial" pitchFamily="34" charset="0"/>
            </a:endParaRPr>
          </a:p>
        </p:txBody>
      </p:sp>
    </p:spTree>
    <p:extLst>
      <p:ext uri="{BB962C8B-B14F-4D97-AF65-F5344CB8AC3E}">
        <p14:creationId xmlns:p14="http://schemas.microsoft.com/office/powerpoint/2010/main" val="15245709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E7CBA3F-6226-481F-A816-C2D3F461593A}" type="slidenum">
              <a:rPr lang="en-GB" smtClean="0"/>
              <a:pPr/>
              <a:t>5</a:t>
            </a:fld>
            <a:endParaRPr lang="en-GB"/>
          </a:p>
        </p:txBody>
      </p:sp>
    </p:spTree>
    <p:extLst>
      <p:ext uri="{BB962C8B-B14F-4D97-AF65-F5344CB8AC3E}">
        <p14:creationId xmlns:p14="http://schemas.microsoft.com/office/powerpoint/2010/main" val="29478882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E7CBA3F-6226-481F-A816-C2D3F461593A}" type="slidenum">
              <a:rPr lang="en-GB" smtClean="0"/>
              <a:pPr/>
              <a:t>8</a:t>
            </a:fld>
            <a:endParaRPr lang="en-GB"/>
          </a:p>
        </p:txBody>
      </p:sp>
    </p:spTree>
    <p:extLst>
      <p:ext uri="{BB962C8B-B14F-4D97-AF65-F5344CB8AC3E}">
        <p14:creationId xmlns:p14="http://schemas.microsoft.com/office/powerpoint/2010/main" val="15956653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E7CBA3F-6226-481F-A816-C2D3F461593A}" type="slidenum">
              <a:rPr lang="en-GB" smtClean="0"/>
              <a:pPr/>
              <a:t>11</a:t>
            </a:fld>
            <a:endParaRPr lang="en-GB"/>
          </a:p>
        </p:txBody>
      </p:sp>
    </p:spTree>
    <p:extLst>
      <p:ext uri="{BB962C8B-B14F-4D97-AF65-F5344CB8AC3E}">
        <p14:creationId xmlns:p14="http://schemas.microsoft.com/office/powerpoint/2010/main" val="2910337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E7CBA3F-6226-481F-A816-C2D3F461593A}" type="slidenum">
              <a:rPr lang="en-GB" smtClean="0"/>
              <a:pPr/>
              <a:t>12</a:t>
            </a:fld>
            <a:endParaRPr lang="en-GB"/>
          </a:p>
        </p:txBody>
      </p:sp>
    </p:spTree>
    <p:extLst>
      <p:ext uri="{BB962C8B-B14F-4D97-AF65-F5344CB8AC3E}">
        <p14:creationId xmlns:p14="http://schemas.microsoft.com/office/powerpoint/2010/main" val="2910337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‘Many of the [Health and Social Care] Bill’s proposals were drawn up by McKinsey and included in the legislation wholesale…. the firm has used its privileged access to ‘share information’ with its corporate clients – which include the world’s biggest private hospital firms – who are now set to bid for health service work. McKinsey’s involvement in the Bill is so great that its executives attend the meetings of the ‘Extraordinary NHS Management Board’ convened to implement it. Sometimes McKinsey even hosts these meetings at its UK headquarters’ (Rose, 2012).</a:t>
            </a:r>
          </a:p>
          <a:p>
            <a:endParaRPr lang="en-GB" dirty="0"/>
          </a:p>
        </p:txBody>
      </p:sp>
      <p:sp>
        <p:nvSpPr>
          <p:cNvPr id="4" name="Slide Number Placeholder 3"/>
          <p:cNvSpPr>
            <a:spLocks noGrp="1"/>
          </p:cNvSpPr>
          <p:nvPr>
            <p:ph type="sldNum" sz="quarter" idx="10"/>
          </p:nvPr>
        </p:nvSpPr>
        <p:spPr/>
        <p:txBody>
          <a:bodyPr/>
          <a:lstStyle/>
          <a:p>
            <a:fld id="{CE7CBA3F-6226-481F-A816-C2D3F461593A}" type="slidenum">
              <a:rPr lang="en-GB" smtClean="0"/>
              <a:pPr/>
              <a:t>13</a:t>
            </a:fld>
            <a:endParaRPr lang="en-GB"/>
          </a:p>
        </p:txBody>
      </p:sp>
    </p:spTree>
    <p:extLst>
      <p:ext uri="{BB962C8B-B14F-4D97-AF65-F5344CB8AC3E}">
        <p14:creationId xmlns:p14="http://schemas.microsoft.com/office/powerpoint/2010/main" val="2910337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smtClean="0">
                <a:solidFill>
                  <a:srgbClr val="002060"/>
                </a:solidFill>
              </a:rPr>
              <a:t>(see also </a:t>
            </a:r>
            <a:r>
              <a:rPr lang="en-GB" sz="1200" dirty="0" err="1" smtClean="0">
                <a:solidFill>
                  <a:srgbClr val="002060"/>
                </a:solidFill>
              </a:rPr>
              <a:t>handout</a:t>
            </a:r>
            <a:r>
              <a:rPr lang="en-GB" sz="1200" dirty="0" smtClean="0">
                <a:solidFill>
                  <a:srgbClr val="002060"/>
                </a:solidFill>
              </a:rPr>
              <a:t>)</a:t>
            </a:r>
            <a:endParaRPr lang="en-GB" dirty="0"/>
          </a:p>
        </p:txBody>
      </p:sp>
      <p:sp>
        <p:nvSpPr>
          <p:cNvPr id="4" name="Slide Number Placeholder 3"/>
          <p:cNvSpPr>
            <a:spLocks noGrp="1"/>
          </p:cNvSpPr>
          <p:nvPr>
            <p:ph type="sldNum" sz="quarter" idx="10"/>
          </p:nvPr>
        </p:nvSpPr>
        <p:spPr/>
        <p:txBody>
          <a:bodyPr/>
          <a:lstStyle/>
          <a:p>
            <a:fld id="{CE7CBA3F-6226-481F-A816-C2D3F461593A}" type="slidenum">
              <a:rPr lang="en-GB" smtClean="0"/>
              <a:pPr/>
              <a:t>14</a:t>
            </a:fld>
            <a:endParaRPr lang="en-GB"/>
          </a:p>
        </p:txBody>
      </p:sp>
    </p:spTree>
    <p:extLst>
      <p:ext uri="{BB962C8B-B14F-4D97-AF65-F5344CB8AC3E}">
        <p14:creationId xmlns:p14="http://schemas.microsoft.com/office/powerpoint/2010/main" val="22961612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3482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0DA8422E-7CFF-4690-9999-2385B0834689}" type="slidenum">
              <a:rPr lang="en-GB" altLang="en-US" smtClean="0"/>
              <a:pPr eaLnBrk="1" hangingPunct="1">
                <a:spcBef>
                  <a:spcPct val="0"/>
                </a:spcBef>
              </a:pPr>
              <a:t>18</a:t>
            </a:fld>
            <a:endParaRPr lang="en-GB" altLang="en-US" smtClean="0"/>
          </a:p>
        </p:txBody>
      </p:sp>
    </p:spTree>
    <p:extLst>
      <p:ext uri="{BB962C8B-B14F-4D97-AF65-F5344CB8AC3E}">
        <p14:creationId xmlns:p14="http://schemas.microsoft.com/office/powerpoint/2010/main" val="41048668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66C50928-C009-40E1-9A3F-5DB22DF50F0A}" type="datetimeFigureOut">
              <a:rPr lang="en-GB" smtClean="0"/>
              <a:pPr/>
              <a:t>10/06/2015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6264DCD-A76E-4D21-9C42-A3BEDD10EB6F}" type="slidenum">
              <a:rPr lang="en-GB" smtClean="0"/>
              <a:pPr/>
              <a:t>‹#›</a:t>
            </a:fld>
            <a:endParaRPr lang="en-GB"/>
          </a:p>
        </p:txBody>
      </p:sp>
    </p:spTree>
    <p:extLst>
      <p:ext uri="{BB962C8B-B14F-4D97-AF65-F5344CB8AC3E}">
        <p14:creationId xmlns:p14="http://schemas.microsoft.com/office/powerpoint/2010/main" val="1688417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6C50928-C009-40E1-9A3F-5DB22DF50F0A}" type="datetimeFigureOut">
              <a:rPr lang="en-GB" smtClean="0"/>
              <a:pPr/>
              <a:t>10/06/2015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6264DCD-A76E-4D21-9C42-A3BEDD10EB6F}" type="slidenum">
              <a:rPr lang="en-GB" smtClean="0"/>
              <a:pPr/>
              <a:t>‹#›</a:t>
            </a:fld>
            <a:endParaRPr lang="en-GB"/>
          </a:p>
        </p:txBody>
      </p:sp>
    </p:spTree>
    <p:extLst>
      <p:ext uri="{BB962C8B-B14F-4D97-AF65-F5344CB8AC3E}">
        <p14:creationId xmlns:p14="http://schemas.microsoft.com/office/powerpoint/2010/main" val="28731700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6C50928-C009-40E1-9A3F-5DB22DF50F0A}" type="datetimeFigureOut">
              <a:rPr lang="en-GB" smtClean="0"/>
              <a:pPr/>
              <a:t>10/06/2015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6264DCD-A76E-4D21-9C42-A3BEDD10EB6F}" type="slidenum">
              <a:rPr lang="en-GB" smtClean="0"/>
              <a:pPr/>
              <a:t>‹#›</a:t>
            </a:fld>
            <a:endParaRPr lang="en-GB"/>
          </a:p>
        </p:txBody>
      </p:sp>
    </p:spTree>
    <p:extLst>
      <p:ext uri="{BB962C8B-B14F-4D97-AF65-F5344CB8AC3E}">
        <p14:creationId xmlns:p14="http://schemas.microsoft.com/office/powerpoint/2010/main" val="2398945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6C50928-C009-40E1-9A3F-5DB22DF50F0A}" type="datetimeFigureOut">
              <a:rPr lang="en-GB" smtClean="0"/>
              <a:pPr/>
              <a:t>10/06/2015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6264DCD-A76E-4D21-9C42-A3BEDD10EB6F}" type="slidenum">
              <a:rPr lang="en-GB" smtClean="0"/>
              <a:pPr/>
              <a:t>‹#›</a:t>
            </a:fld>
            <a:endParaRPr lang="en-GB"/>
          </a:p>
        </p:txBody>
      </p:sp>
    </p:spTree>
    <p:extLst>
      <p:ext uri="{BB962C8B-B14F-4D97-AF65-F5344CB8AC3E}">
        <p14:creationId xmlns:p14="http://schemas.microsoft.com/office/powerpoint/2010/main" val="41456188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6C50928-C009-40E1-9A3F-5DB22DF50F0A}" type="datetimeFigureOut">
              <a:rPr lang="en-GB" smtClean="0"/>
              <a:pPr/>
              <a:t>10/06/2015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6264DCD-A76E-4D21-9C42-A3BEDD10EB6F}" type="slidenum">
              <a:rPr lang="en-GB" smtClean="0"/>
              <a:pPr/>
              <a:t>‹#›</a:t>
            </a:fld>
            <a:endParaRPr lang="en-GB"/>
          </a:p>
        </p:txBody>
      </p:sp>
    </p:spTree>
    <p:extLst>
      <p:ext uri="{BB962C8B-B14F-4D97-AF65-F5344CB8AC3E}">
        <p14:creationId xmlns:p14="http://schemas.microsoft.com/office/powerpoint/2010/main" val="6398273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66C50928-C009-40E1-9A3F-5DB22DF50F0A}" type="datetimeFigureOut">
              <a:rPr lang="en-GB" smtClean="0"/>
              <a:pPr/>
              <a:t>10/06/2015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6264DCD-A76E-4D21-9C42-A3BEDD10EB6F}" type="slidenum">
              <a:rPr lang="en-GB" smtClean="0"/>
              <a:pPr/>
              <a:t>‹#›</a:t>
            </a:fld>
            <a:endParaRPr lang="en-GB"/>
          </a:p>
        </p:txBody>
      </p:sp>
    </p:spTree>
    <p:extLst>
      <p:ext uri="{BB962C8B-B14F-4D97-AF65-F5344CB8AC3E}">
        <p14:creationId xmlns:p14="http://schemas.microsoft.com/office/powerpoint/2010/main" val="10164153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66C50928-C009-40E1-9A3F-5DB22DF50F0A}" type="datetimeFigureOut">
              <a:rPr lang="en-GB" smtClean="0"/>
              <a:pPr/>
              <a:t>10/06/2015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6264DCD-A76E-4D21-9C42-A3BEDD10EB6F}" type="slidenum">
              <a:rPr lang="en-GB" smtClean="0"/>
              <a:pPr/>
              <a:t>‹#›</a:t>
            </a:fld>
            <a:endParaRPr lang="en-GB"/>
          </a:p>
        </p:txBody>
      </p:sp>
    </p:spTree>
    <p:extLst>
      <p:ext uri="{BB962C8B-B14F-4D97-AF65-F5344CB8AC3E}">
        <p14:creationId xmlns:p14="http://schemas.microsoft.com/office/powerpoint/2010/main" val="16476722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66C50928-C009-40E1-9A3F-5DB22DF50F0A}" type="datetimeFigureOut">
              <a:rPr lang="en-GB" smtClean="0"/>
              <a:pPr/>
              <a:t>10/06/2015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6264DCD-A76E-4D21-9C42-A3BEDD10EB6F}" type="slidenum">
              <a:rPr lang="en-GB" smtClean="0"/>
              <a:pPr/>
              <a:t>‹#›</a:t>
            </a:fld>
            <a:endParaRPr lang="en-GB"/>
          </a:p>
        </p:txBody>
      </p:sp>
    </p:spTree>
    <p:extLst>
      <p:ext uri="{BB962C8B-B14F-4D97-AF65-F5344CB8AC3E}">
        <p14:creationId xmlns:p14="http://schemas.microsoft.com/office/powerpoint/2010/main" val="34560375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C50928-C009-40E1-9A3F-5DB22DF50F0A}" type="datetimeFigureOut">
              <a:rPr lang="en-GB" smtClean="0"/>
              <a:pPr/>
              <a:t>10/06/2015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6264DCD-A76E-4D21-9C42-A3BEDD10EB6F}" type="slidenum">
              <a:rPr lang="en-GB" smtClean="0"/>
              <a:pPr/>
              <a:t>‹#›</a:t>
            </a:fld>
            <a:endParaRPr lang="en-GB"/>
          </a:p>
        </p:txBody>
      </p:sp>
    </p:spTree>
    <p:extLst>
      <p:ext uri="{BB962C8B-B14F-4D97-AF65-F5344CB8AC3E}">
        <p14:creationId xmlns:p14="http://schemas.microsoft.com/office/powerpoint/2010/main" val="37628353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6C50928-C009-40E1-9A3F-5DB22DF50F0A}" type="datetimeFigureOut">
              <a:rPr lang="en-GB" smtClean="0"/>
              <a:pPr/>
              <a:t>10/06/2015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6264DCD-A76E-4D21-9C42-A3BEDD10EB6F}" type="slidenum">
              <a:rPr lang="en-GB" smtClean="0"/>
              <a:pPr/>
              <a:t>‹#›</a:t>
            </a:fld>
            <a:endParaRPr lang="en-GB"/>
          </a:p>
        </p:txBody>
      </p:sp>
    </p:spTree>
    <p:extLst>
      <p:ext uri="{BB962C8B-B14F-4D97-AF65-F5344CB8AC3E}">
        <p14:creationId xmlns:p14="http://schemas.microsoft.com/office/powerpoint/2010/main" val="15604519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6C50928-C009-40E1-9A3F-5DB22DF50F0A}" type="datetimeFigureOut">
              <a:rPr lang="en-GB" smtClean="0"/>
              <a:pPr/>
              <a:t>10/06/2015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6264DCD-A76E-4D21-9C42-A3BEDD10EB6F}" type="slidenum">
              <a:rPr lang="en-GB" smtClean="0"/>
              <a:pPr/>
              <a:t>‹#›</a:t>
            </a:fld>
            <a:endParaRPr lang="en-GB"/>
          </a:p>
        </p:txBody>
      </p:sp>
    </p:spTree>
    <p:extLst>
      <p:ext uri="{BB962C8B-B14F-4D97-AF65-F5344CB8AC3E}">
        <p14:creationId xmlns:p14="http://schemas.microsoft.com/office/powerpoint/2010/main" val="9750970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C50928-C009-40E1-9A3F-5DB22DF50F0A}" type="datetimeFigureOut">
              <a:rPr lang="en-GB" smtClean="0"/>
              <a:pPr/>
              <a:t>10/06/2015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264DCD-A76E-4D21-9C42-A3BEDD10EB6F}" type="slidenum">
              <a:rPr lang="en-GB" smtClean="0"/>
              <a:pPr/>
              <a:t>‹#›</a:t>
            </a:fld>
            <a:endParaRPr lang="en-GB"/>
          </a:p>
        </p:txBody>
      </p:sp>
    </p:spTree>
    <p:extLst>
      <p:ext uri="{BB962C8B-B14F-4D97-AF65-F5344CB8AC3E}">
        <p14:creationId xmlns:p14="http://schemas.microsoft.com/office/powerpoint/2010/main" val="21096720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title"/>
          </p:nvPr>
        </p:nvSpPr>
        <p:spPr>
          <a:xfrm>
            <a:off x="457200" y="1268760"/>
            <a:ext cx="8229600" cy="1728192"/>
          </a:xfrm>
        </p:spPr>
        <p:txBody>
          <a:bodyPr>
            <a:noAutofit/>
          </a:bodyPr>
          <a:lstStyle/>
          <a:p>
            <a:r>
              <a:rPr lang="en-GB" sz="4000" b="1" dirty="0" smtClean="0">
                <a:solidFill>
                  <a:schemeClr val="tx2">
                    <a:lumMod val="50000"/>
                  </a:schemeClr>
                </a:solidFill>
              </a:rPr>
              <a:t>Power and </a:t>
            </a:r>
            <a:r>
              <a:rPr lang="en-GB" sz="4000" b="1" dirty="0">
                <a:solidFill>
                  <a:schemeClr val="tx2">
                    <a:lumMod val="50000"/>
                  </a:schemeClr>
                </a:solidFill>
              </a:rPr>
              <a:t>Management Ideas</a:t>
            </a:r>
            <a:br>
              <a:rPr lang="en-GB" sz="4000" b="1" dirty="0">
                <a:solidFill>
                  <a:schemeClr val="tx2">
                    <a:lumMod val="50000"/>
                  </a:schemeClr>
                </a:solidFill>
              </a:rPr>
            </a:br>
            <a:r>
              <a:rPr lang="en-GB" sz="4000" i="1" dirty="0">
                <a:solidFill>
                  <a:schemeClr val="tx2">
                    <a:lumMod val="50000"/>
                  </a:schemeClr>
                </a:solidFill>
              </a:rPr>
              <a:t>The Case of McKinsey &amp; Co.</a:t>
            </a:r>
            <a:endParaRPr lang="en-GB" altLang="en-US" sz="4000" dirty="0" smtClean="0"/>
          </a:p>
        </p:txBody>
      </p:sp>
      <p:sp>
        <p:nvSpPr>
          <p:cNvPr id="2052" name="Title 1"/>
          <p:cNvSpPr txBox="1">
            <a:spLocks/>
          </p:cNvSpPr>
          <p:nvPr/>
        </p:nvSpPr>
        <p:spPr bwMode="auto">
          <a:xfrm>
            <a:off x="683568" y="3933056"/>
            <a:ext cx="8229600" cy="1512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GB" altLang="en-US" sz="3600" dirty="0">
                <a:solidFill>
                  <a:schemeClr val="tx2"/>
                </a:solidFill>
              </a:rPr>
              <a:t>Andrew Sturdy</a:t>
            </a:r>
          </a:p>
          <a:p>
            <a:pPr algn="ctr" eaLnBrk="1" hangingPunct="1">
              <a:spcBef>
                <a:spcPct val="0"/>
              </a:spcBef>
              <a:buFontTx/>
              <a:buNone/>
            </a:pPr>
            <a:r>
              <a:rPr lang="en-GB" altLang="en-US" sz="3600" dirty="0" smtClean="0">
                <a:solidFill>
                  <a:schemeClr val="tx2"/>
                </a:solidFill>
              </a:rPr>
              <a:t>University </a:t>
            </a:r>
            <a:r>
              <a:rPr lang="en-GB" altLang="en-US" sz="3600" dirty="0">
                <a:solidFill>
                  <a:schemeClr val="tx2"/>
                </a:solidFill>
              </a:rPr>
              <a:t>of Bristol, UK</a:t>
            </a:r>
          </a:p>
        </p:txBody>
      </p:sp>
    </p:spTree>
    <p:extLst>
      <p:ext uri="{BB962C8B-B14F-4D97-AF65-F5344CB8AC3E}">
        <p14:creationId xmlns:p14="http://schemas.microsoft.com/office/powerpoint/2010/main" val="391199213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Vignettes of management ideas</a:t>
            </a:r>
            <a:endParaRPr lang="en-GB" b="1" dirty="0"/>
          </a:p>
        </p:txBody>
      </p:sp>
      <p:sp>
        <p:nvSpPr>
          <p:cNvPr id="3" name="Content Placeholder 2"/>
          <p:cNvSpPr>
            <a:spLocks noGrp="1"/>
          </p:cNvSpPr>
          <p:nvPr>
            <p:ph idx="1"/>
          </p:nvPr>
        </p:nvSpPr>
        <p:spPr/>
        <p:txBody>
          <a:bodyPr>
            <a:normAutofit/>
          </a:bodyPr>
          <a:lstStyle/>
          <a:p>
            <a:pPr marL="0" lvl="1" indent="0">
              <a:buNone/>
            </a:pPr>
            <a:r>
              <a:rPr lang="en-GB" sz="4000" dirty="0" smtClean="0"/>
              <a:t>One </a:t>
            </a:r>
            <a:r>
              <a:rPr lang="en-GB" sz="4000" dirty="0"/>
              <a:t>methods-based, </a:t>
            </a:r>
            <a:r>
              <a:rPr lang="en-GB" sz="4000" dirty="0" smtClean="0"/>
              <a:t>one sector-specific </a:t>
            </a:r>
            <a:r>
              <a:rPr lang="en-GB" sz="4000" dirty="0"/>
              <a:t>&amp; one as role </a:t>
            </a:r>
            <a:r>
              <a:rPr lang="en-GB" sz="4000" dirty="0" smtClean="0"/>
              <a:t>model</a:t>
            </a:r>
            <a:endParaRPr lang="en-GB" sz="4000" dirty="0"/>
          </a:p>
          <a:p>
            <a:pPr lvl="1"/>
            <a:r>
              <a:rPr lang="en-GB" sz="4000" dirty="0"/>
              <a:t>Professional consultant and manager</a:t>
            </a:r>
          </a:p>
          <a:p>
            <a:pPr lvl="1"/>
            <a:r>
              <a:rPr lang="en-GB" sz="4000" dirty="0"/>
              <a:t>The war for talent </a:t>
            </a:r>
          </a:p>
          <a:p>
            <a:pPr lvl="1"/>
            <a:r>
              <a:rPr lang="en-GB" sz="4000" dirty="0"/>
              <a:t>Healthcare privatisation</a:t>
            </a:r>
          </a:p>
        </p:txBody>
      </p:sp>
    </p:spTree>
    <p:extLst>
      <p:ext uri="{BB962C8B-B14F-4D97-AF65-F5344CB8AC3E}">
        <p14:creationId xmlns:p14="http://schemas.microsoft.com/office/powerpoint/2010/main" val="20220558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44624"/>
            <a:ext cx="8856984" cy="1143000"/>
          </a:xfrm>
        </p:spPr>
        <p:txBody>
          <a:bodyPr>
            <a:normAutofit/>
          </a:bodyPr>
          <a:lstStyle/>
          <a:p>
            <a:r>
              <a:rPr lang="en-GB" sz="3600" b="1" dirty="0" smtClean="0">
                <a:solidFill>
                  <a:srgbClr val="002060"/>
                </a:solidFill>
              </a:rPr>
              <a:t>#1: The Professional Consultant/Manager</a:t>
            </a:r>
            <a:br>
              <a:rPr lang="en-GB" sz="3600" b="1" dirty="0" smtClean="0">
                <a:solidFill>
                  <a:srgbClr val="002060"/>
                </a:solidFill>
              </a:rPr>
            </a:br>
            <a:r>
              <a:rPr lang="en-GB" sz="2000" b="1" dirty="0" smtClean="0">
                <a:solidFill>
                  <a:srgbClr val="002060"/>
                </a:solidFill>
              </a:rPr>
              <a:t>(only partly intentional effects)</a:t>
            </a:r>
            <a:endParaRPr lang="en-GB" sz="2000" b="1" dirty="0">
              <a:solidFill>
                <a:srgbClr val="002060"/>
              </a:solidFill>
            </a:endParaRPr>
          </a:p>
        </p:txBody>
      </p:sp>
      <p:sp>
        <p:nvSpPr>
          <p:cNvPr id="3" name="Content Placeholder 2"/>
          <p:cNvSpPr>
            <a:spLocks noGrp="1"/>
          </p:cNvSpPr>
          <p:nvPr>
            <p:ph idx="1"/>
          </p:nvPr>
        </p:nvSpPr>
        <p:spPr>
          <a:xfrm rot="21600000">
            <a:off x="179512" y="1268759"/>
            <a:ext cx="8784976" cy="5256584"/>
          </a:xfrm>
        </p:spPr>
        <p:txBody>
          <a:bodyPr>
            <a:normAutofit lnSpcReduction="10000"/>
          </a:bodyPr>
          <a:lstStyle/>
          <a:p>
            <a:r>
              <a:rPr lang="en-GB" sz="2400" b="1" dirty="0" smtClean="0"/>
              <a:t>Early </a:t>
            </a:r>
            <a:r>
              <a:rPr lang="en-GB" sz="2400" b="1" dirty="0" err="1"/>
              <a:t>p</a:t>
            </a:r>
            <a:r>
              <a:rPr lang="en-GB" sz="2400" b="1" dirty="0" err="1" smtClean="0"/>
              <a:t>rofessionalisation</a:t>
            </a:r>
            <a:r>
              <a:rPr lang="en-GB" sz="2400" b="1" dirty="0" smtClean="0"/>
              <a:t> of consulting</a:t>
            </a:r>
          </a:p>
          <a:p>
            <a:pPr lvl="1"/>
            <a:r>
              <a:rPr lang="en-GB" sz="2000" dirty="0" err="1" smtClean="0"/>
              <a:t>Mckinsey</a:t>
            </a:r>
            <a:r>
              <a:rPr lang="en-GB" sz="2000" dirty="0" smtClean="0"/>
              <a:t> then Bower…Legitimation by imitation (accounting/law) &amp; associations (Uni. Chicago/HBS)</a:t>
            </a:r>
          </a:p>
          <a:p>
            <a:pPr lvl="1"/>
            <a:r>
              <a:rPr lang="en-GB" sz="2000" dirty="0" smtClean="0"/>
              <a:t>In USA, helped form </a:t>
            </a:r>
            <a:r>
              <a:rPr lang="en-GB" sz="2000" dirty="0"/>
              <a:t>the </a:t>
            </a:r>
            <a:r>
              <a:rPr lang="en-GB" sz="2000" dirty="0" smtClean="0"/>
              <a:t>Association of Consulting and Management Engineers (ACME): </a:t>
            </a:r>
            <a:r>
              <a:rPr lang="en-GB" sz="2000" dirty="0"/>
              <a:t>‘keeping the scoundrels out’ </a:t>
            </a:r>
            <a:r>
              <a:rPr lang="en-GB" sz="2000" dirty="0" smtClean="0"/>
              <a:t>(high </a:t>
            </a:r>
            <a:r>
              <a:rPr lang="en-GB" sz="2000" dirty="0"/>
              <a:t>volume low </a:t>
            </a:r>
            <a:r>
              <a:rPr lang="en-GB" sz="2000" dirty="0" smtClean="0"/>
              <a:t>cost).</a:t>
            </a:r>
            <a:endParaRPr lang="en-GB" sz="2000" dirty="0"/>
          </a:p>
          <a:p>
            <a:pPr lvl="1"/>
            <a:r>
              <a:rPr lang="en-GB" sz="2000" dirty="0" smtClean="0"/>
              <a:t>Appearance/comportment</a:t>
            </a:r>
            <a:r>
              <a:rPr lang="en-GB" sz="2000" dirty="0"/>
              <a:t>: </a:t>
            </a:r>
            <a:r>
              <a:rPr lang="en-GB" sz="2000" i="1" dirty="0" smtClean="0"/>
              <a:t>‘a </a:t>
            </a:r>
            <a:r>
              <a:rPr lang="en-GB" sz="2000" i="1" dirty="0"/>
              <a:t>Porsche sports car, a house in a fashionable suburb, ski vacations and regular visits to art galleries’</a:t>
            </a:r>
            <a:r>
              <a:rPr lang="en-GB" sz="2000" dirty="0"/>
              <a:t> (</a:t>
            </a:r>
            <a:r>
              <a:rPr lang="en-GB" sz="2000" dirty="0" smtClean="0"/>
              <a:t>Kipping) – the ‘Borg’ (Star Trek).</a:t>
            </a:r>
            <a:endParaRPr lang="en-GB" sz="2000" dirty="0"/>
          </a:p>
          <a:p>
            <a:r>
              <a:rPr lang="en-GB" sz="2400" b="1" dirty="0" smtClean="0"/>
              <a:t>Institutionalisation</a:t>
            </a:r>
          </a:p>
          <a:p>
            <a:pPr lvl="1"/>
            <a:r>
              <a:rPr lang="en-GB" sz="2000" dirty="0"/>
              <a:t>‘up or out</a:t>
            </a:r>
            <a:r>
              <a:rPr lang="en-GB" sz="2000" dirty="0" smtClean="0"/>
              <a:t>’ creates alumni network</a:t>
            </a:r>
          </a:p>
          <a:p>
            <a:pPr lvl="1"/>
            <a:r>
              <a:rPr lang="en-GB" sz="2000" dirty="0" smtClean="0"/>
              <a:t>Harvard MBAs </a:t>
            </a:r>
          </a:p>
          <a:p>
            <a:pPr lvl="1"/>
            <a:r>
              <a:rPr lang="en-GB" sz="2000" dirty="0" smtClean="0"/>
              <a:t>Case-interview: analysis</a:t>
            </a:r>
            <a:r>
              <a:rPr lang="en-GB" sz="2000" dirty="0"/>
              <a:t> </a:t>
            </a:r>
            <a:r>
              <a:rPr lang="en-GB" sz="2000" dirty="0" smtClean="0"/>
              <a:t>&amp; persuasion as ‘the McKinsey Mind’</a:t>
            </a:r>
          </a:p>
          <a:p>
            <a:pPr lvl="1"/>
            <a:r>
              <a:rPr lang="en-GB" sz="2000" dirty="0" smtClean="0"/>
              <a:t>The new manager...? </a:t>
            </a:r>
            <a:r>
              <a:rPr lang="en-GB" altLang="en-US" sz="2000" i="1" dirty="0" smtClean="0"/>
              <a:t>‘ The </a:t>
            </a:r>
            <a:r>
              <a:rPr lang="en-GB" altLang="en-US" sz="2000" i="1" dirty="0"/>
              <a:t>brash … high flyer, adept with the language of MBA programmes and big league consultants, parachuting from one change assignment to the next’ </a:t>
            </a:r>
            <a:r>
              <a:rPr lang="en-GB" altLang="en-US" sz="2000" i="1" dirty="0" smtClean="0"/>
              <a:t>(Grey, 1999) </a:t>
            </a:r>
            <a:r>
              <a:rPr lang="en-GB" altLang="en-US" sz="2000" dirty="0" err="1" smtClean="0"/>
              <a:t>ie</a:t>
            </a:r>
            <a:r>
              <a:rPr lang="en-GB" altLang="en-US" sz="2000" dirty="0" smtClean="0"/>
              <a:t> much like McKinsey consultants</a:t>
            </a:r>
            <a:endParaRPr lang="en-GB" altLang="en-US" sz="2000" dirty="0"/>
          </a:p>
          <a:p>
            <a:pPr lvl="1"/>
            <a:endParaRPr lang="en-GB" sz="2000" dirty="0"/>
          </a:p>
        </p:txBody>
      </p:sp>
    </p:spTree>
    <p:extLst>
      <p:ext uri="{BB962C8B-B14F-4D97-AF65-F5344CB8AC3E}">
        <p14:creationId xmlns:p14="http://schemas.microsoft.com/office/powerpoint/2010/main" val="24379120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44624"/>
            <a:ext cx="8856984" cy="1143000"/>
          </a:xfrm>
        </p:spPr>
        <p:txBody>
          <a:bodyPr>
            <a:noAutofit/>
          </a:bodyPr>
          <a:lstStyle/>
          <a:p>
            <a:pPr lvl="1" algn="ctr" rtl="0">
              <a:spcBef>
                <a:spcPct val="0"/>
              </a:spcBef>
            </a:pPr>
            <a:r>
              <a:rPr lang="en-GB" sz="2800" b="1" dirty="0" smtClean="0">
                <a:solidFill>
                  <a:srgbClr val="002060"/>
                </a:solidFill>
              </a:rPr>
              <a:t>#2: The War for Talent / Forced Curve Ranking System (FCRS) </a:t>
            </a:r>
            <a:r>
              <a:rPr lang="en-GB" sz="2800" b="1" dirty="0" smtClean="0">
                <a:solidFill>
                  <a:schemeClr val="tx2">
                    <a:lumMod val="75000"/>
                  </a:schemeClr>
                </a:solidFill>
              </a:rPr>
              <a:t>- ‘Rank and Yank’</a:t>
            </a:r>
            <a:endParaRPr lang="en-GB" sz="2800" b="1" dirty="0">
              <a:solidFill>
                <a:schemeClr val="tx2">
                  <a:lumMod val="75000"/>
                </a:schemeClr>
              </a:solidFill>
            </a:endParaRPr>
          </a:p>
        </p:txBody>
      </p:sp>
      <p:sp>
        <p:nvSpPr>
          <p:cNvPr id="3" name="Content Placeholder 2"/>
          <p:cNvSpPr>
            <a:spLocks noGrp="1"/>
          </p:cNvSpPr>
          <p:nvPr>
            <p:ph idx="1"/>
          </p:nvPr>
        </p:nvSpPr>
        <p:spPr>
          <a:xfrm rot="21600000">
            <a:off x="179512" y="1412776"/>
            <a:ext cx="8784976" cy="5256584"/>
          </a:xfrm>
        </p:spPr>
        <p:txBody>
          <a:bodyPr>
            <a:normAutofit/>
          </a:bodyPr>
          <a:lstStyle/>
          <a:p>
            <a:r>
              <a:rPr lang="en-GB" sz="2400" b="1" dirty="0" smtClean="0"/>
              <a:t>Thought leadership (e.g. books/reports)</a:t>
            </a:r>
          </a:p>
          <a:p>
            <a:pPr lvl="1"/>
            <a:r>
              <a:rPr lang="en-GB" sz="2400" dirty="0" smtClean="0"/>
              <a:t>High fee/Low utilisation model</a:t>
            </a:r>
          </a:p>
          <a:p>
            <a:pPr lvl="1"/>
            <a:r>
              <a:rPr lang="en-GB" sz="2400" dirty="0" smtClean="0"/>
              <a:t>Connection with CEOs (e.g. Enron – 15% go p.a.)</a:t>
            </a:r>
          </a:p>
          <a:p>
            <a:pPr lvl="1"/>
            <a:r>
              <a:rPr lang="en-GB" sz="2400" dirty="0" smtClean="0"/>
              <a:t>Discourses: Parables, Evolution, Games.</a:t>
            </a:r>
          </a:p>
          <a:p>
            <a:endParaRPr lang="en-GB" sz="2400" b="1" dirty="0" smtClean="0"/>
          </a:p>
          <a:p>
            <a:r>
              <a:rPr lang="en-GB" sz="2400" b="1" dirty="0" smtClean="0"/>
              <a:t>The </a:t>
            </a:r>
            <a:r>
              <a:rPr lang="en-GB" sz="2400" b="1" i="1" dirty="0" smtClean="0"/>
              <a:t>War for Talent </a:t>
            </a:r>
            <a:r>
              <a:rPr lang="en-GB" sz="2400" b="1" dirty="0" smtClean="0"/>
              <a:t>&amp; the FCRS </a:t>
            </a:r>
          </a:p>
          <a:p>
            <a:pPr lvl="1"/>
            <a:r>
              <a:rPr lang="en-GB" sz="2400" dirty="0" smtClean="0"/>
              <a:t>Links with Harvard Business Press</a:t>
            </a:r>
          </a:p>
          <a:p>
            <a:pPr lvl="1"/>
            <a:r>
              <a:rPr lang="en-GB" sz="2400" dirty="0" smtClean="0"/>
              <a:t>Borrowed from G.E. &amp; others.</a:t>
            </a:r>
          </a:p>
          <a:p>
            <a:pPr lvl="1"/>
            <a:endParaRPr lang="en-GB" dirty="0"/>
          </a:p>
          <a:p>
            <a:pPr marL="457200" lvl="1" indent="0">
              <a:buNone/>
            </a:pPr>
            <a:endParaRPr lang="en-GB" dirty="0" smtClean="0"/>
          </a:p>
          <a:p>
            <a:endParaRPr lang="en-GB" dirty="0"/>
          </a:p>
        </p:txBody>
      </p:sp>
      <p:pic>
        <p:nvPicPr>
          <p:cNvPr id="4" name="Picture 3"/>
          <p:cNvPicPr/>
          <p:nvPr/>
        </p:nvPicPr>
        <p:blipFill>
          <a:blip r:embed="rId3" cstate="print">
            <a:extLst>
              <a:ext uri="{28A0092B-C50C-407E-A947-70E740481C1C}">
                <a14:useLocalDpi xmlns:a14="http://schemas.microsoft.com/office/drawing/2010/main" val="0"/>
              </a:ext>
            </a:extLst>
          </a:blip>
          <a:stretch>
            <a:fillRect/>
          </a:stretch>
        </p:blipFill>
        <p:spPr>
          <a:xfrm>
            <a:off x="5220072" y="3429000"/>
            <a:ext cx="3741121" cy="2304256"/>
          </a:xfrm>
          <a:prstGeom prst="rect">
            <a:avLst/>
          </a:prstGeom>
        </p:spPr>
      </p:pic>
    </p:spTree>
    <p:extLst>
      <p:ext uri="{BB962C8B-B14F-4D97-AF65-F5344CB8AC3E}">
        <p14:creationId xmlns:p14="http://schemas.microsoft.com/office/powerpoint/2010/main" val="32246902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99392"/>
            <a:ext cx="8856984" cy="1143000"/>
          </a:xfrm>
        </p:spPr>
        <p:txBody>
          <a:bodyPr>
            <a:normAutofit/>
          </a:bodyPr>
          <a:lstStyle/>
          <a:p>
            <a:r>
              <a:rPr lang="en-GB" b="1" dirty="0" smtClean="0">
                <a:solidFill>
                  <a:srgbClr val="002060"/>
                </a:solidFill>
              </a:rPr>
              <a:t>#3: Healthcare Privatisation</a:t>
            </a:r>
            <a:endParaRPr lang="en-GB" b="1" dirty="0">
              <a:solidFill>
                <a:srgbClr val="002060"/>
              </a:solidFill>
            </a:endParaRPr>
          </a:p>
        </p:txBody>
      </p:sp>
      <p:sp>
        <p:nvSpPr>
          <p:cNvPr id="3" name="Content Placeholder 2"/>
          <p:cNvSpPr>
            <a:spLocks noGrp="1"/>
          </p:cNvSpPr>
          <p:nvPr>
            <p:ph idx="1"/>
          </p:nvPr>
        </p:nvSpPr>
        <p:spPr>
          <a:xfrm rot="21600000">
            <a:off x="179512" y="1124745"/>
            <a:ext cx="8784976" cy="5256584"/>
          </a:xfrm>
        </p:spPr>
        <p:txBody>
          <a:bodyPr>
            <a:noAutofit/>
          </a:bodyPr>
          <a:lstStyle/>
          <a:p>
            <a:r>
              <a:rPr lang="en-GB" sz="2400" b="1" dirty="0" smtClean="0"/>
              <a:t>Political agenda</a:t>
            </a:r>
          </a:p>
          <a:p>
            <a:pPr lvl="1"/>
            <a:r>
              <a:rPr lang="en-GB" sz="2000" dirty="0" smtClean="0"/>
              <a:t>Long tradition of support for the market/private sector (McDonald, 2013)</a:t>
            </a:r>
          </a:p>
          <a:p>
            <a:pPr lvl="1"/>
            <a:r>
              <a:rPr lang="en-GB" sz="2000" dirty="0" smtClean="0"/>
              <a:t>Promotion of neo-liberal: </a:t>
            </a:r>
            <a:r>
              <a:rPr lang="en-GB" sz="2000" b="1" dirty="0" smtClean="0"/>
              <a:t>cost-cutting, privatisation, deregulation</a:t>
            </a:r>
          </a:p>
          <a:p>
            <a:pPr lvl="1"/>
            <a:r>
              <a:rPr lang="en-GB" sz="2000" dirty="0"/>
              <a:t>Think-tanks (MHI, </a:t>
            </a:r>
            <a:r>
              <a:rPr lang="en-GB" sz="2000" dirty="0" smtClean="0"/>
              <a:t>King’s Fund etc…)</a:t>
            </a:r>
            <a:endParaRPr lang="en-GB" sz="2000" dirty="0"/>
          </a:p>
          <a:p>
            <a:pPr lvl="1"/>
            <a:r>
              <a:rPr lang="en-GB" sz="2000" dirty="0" smtClean="0"/>
              <a:t>2011: 30% employers to cease health insurance </a:t>
            </a:r>
            <a:r>
              <a:rPr lang="en-GB" sz="2000" dirty="0" smtClean="0">
                <a:sym typeface="Wingdings" panose="05000000000000000000" pitchFamily="2" charset="2"/>
              </a:rPr>
              <a:t> cost Obamacare $</a:t>
            </a:r>
            <a:endParaRPr lang="en-GB" sz="2000" dirty="0" smtClean="0"/>
          </a:p>
          <a:p>
            <a:r>
              <a:rPr lang="en-GB" sz="2400" b="1" dirty="0" smtClean="0"/>
              <a:t>NHS</a:t>
            </a:r>
          </a:p>
          <a:p>
            <a:pPr lvl="1"/>
            <a:r>
              <a:rPr lang="en-GB" sz="2000" dirty="0" smtClean="0"/>
              <a:t>Early involvement / promotion of privatisation  - </a:t>
            </a:r>
            <a:r>
              <a:rPr lang="en-GB" sz="2000" b="1" dirty="0" smtClean="0"/>
              <a:t>‘thought leadership’ </a:t>
            </a:r>
            <a:r>
              <a:rPr lang="en-GB" sz="2000" dirty="0" smtClean="0"/>
              <a:t>(conferences, publications, reports)</a:t>
            </a:r>
          </a:p>
          <a:p>
            <a:pPr lvl="1"/>
            <a:r>
              <a:rPr lang="en-GB" sz="2000" dirty="0" smtClean="0"/>
              <a:t>Drew-up foundational documents &amp; designed regulator (</a:t>
            </a:r>
            <a:r>
              <a:rPr lang="en-GB" sz="2000" b="1" dirty="0" smtClean="0"/>
              <a:t>Monitor)</a:t>
            </a:r>
            <a:r>
              <a:rPr lang="en-GB" sz="2000" dirty="0" smtClean="0"/>
              <a:t> structure (&amp; CEO) (Q)</a:t>
            </a:r>
          </a:p>
          <a:p>
            <a:pPr lvl="1"/>
            <a:r>
              <a:rPr lang="en-GB" sz="2000" dirty="0" smtClean="0"/>
              <a:t>Key </a:t>
            </a:r>
            <a:r>
              <a:rPr lang="en-GB" sz="2000" b="1" dirty="0" smtClean="0"/>
              <a:t>placements</a:t>
            </a:r>
            <a:r>
              <a:rPr lang="en-GB" sz="2000" dirty="0" smtClean="0"/>
              <a:t>: policy advisors, hospital CEOs (revolving doors with civil servants) </a:t>
            </a:r>
          </a:p>
          <a:p>
            <a:pPr lvl="1"/>
            <a:r>
              <a:rPr lang="en-GB" sz="2000" b="1" dirty="0" smtClean="0"/>
              <a:t>Institutes</a:t>
            </a:r>
            <a:r>
              <a:rPr lang="en-GB" sz="2000" dirty="0" smtClean="0"/>
              <a:t> - MHI</a:t>
            </a:r>
            <a:r>
              <a:rPr lang="en-GB" sz="2000" dirty="0"/>
              <a:t>: research from private sector ‘139m data-points</a:t>
            </a:r>
            <a:r>
              <a:rPr lang="en-GB" sz="2000" dirty="0" smtClean="0"/>
              <a:t>’….</a:t>
            </a:r>
          </a:p>
        </p:txBody>
      </p:sp>
    </p:spTree>
    <p:extLst>
      <p:ext uri="{BB962C8B-B14F-4D97-AF65-F5344CB8AC3E}">
        <p14:creationId xmlns:p14="http://schemas.microsoft.com/office/powerpoint/2010/main" val="32246902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7768"/>
            <a:ext cx="8229600" cy="782960"/>
          </a:xfrm>
        </p:spPr>
        <p:txBody>
          <a:bodyPr>
            <a:noAutofit/>
          </a:bodyPr>
          <a:lstStyle/>
          <a:p>
            <a:r>
              <a:rPr lang="en-GB" sz="3600" b="1" dirty="0" smtClean="0">
                <a:solidFill>
                  <a:srgbClr val="002060"/>
                </a:solidFill>
              </a:rPr>
              <a:t>Forms of Power </a:t>
            </a:r>
            <a:r>
              <a:rPr lang="en-GB" sz="3600" b="1" dirty="0" smtClean="0">
                <a:solidFill>
                  <a:srgbClr val="002060"/>
                </a:solidFill>
              </a:rPr>
              <a:t>&amp; </a:t>
            </a:r>
            <a:r>
              <a:rPr lang="en-GB" sz="3600" b="1" dirty="0" smtClean="0">
                <a:solidFill>
                  <a:srgbClr val="002060"/>
                </a:solidFill>
              </a:rPr>
              <a:t>McKinsey</a:t>
            </a:r>
            <a:endParaRPr lang="en-GB" sz="3600" dirty="0">
              <a:solidFill>
                <a:srgbClr val="002060"/>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675065866"/>
              </p:ext>
            </p:extLst>
          </p:nvPr>
        </p:nvGraphicFramePr>
        <p:xfrm>
          <a:off x="179388" y="1019512"/>
          <a:ext cx="8856664" cy="5349280"/>
        </p:xfrm>
        <a:graphic>
          <a:graphicData uri="http://schemas.openxmlformats.org/drawingml/2006/table">
            <a:tbl>
              <a:tblPr firstRow="1" bandRow="1">
                <a:tableStyleId>{5C22544A-7EE6-4342-B048-85BDC9FD1C3A}</a:tableStyleId>
              </a:tblPr>
              <a:tblGrid>
                <a:gridCol w="1512292"/>
                <a:gridCol w="2448272"/>
                <a:gridCol w="2376264"/>
                <a:gridCol w="2519836"/>
              </a:tblGrid>
              <a:tr h="370840">
                <a:tc>
                  <a:txBody>
                    <a:bodyPr/>
                    <a:lstStyle/>
                    <a:p>
                      <a:endParaRPr lang="en-GB" dirty="0"/>
                    </a:p>
                  </a:txBody>
                  <a:tcPr/>
                </a:tc>
                <a:tc>
                  <a:txBody>
                    <a:bodyPr/>
                    <a:lstStyle/>
                    <a:p>
                      <a:r>
                        <a:rPr lang="en-GB" b="1" dirty="0" smtClean="0"/>
                        <a:t>Resource</a:t>
                      </a:r>
                      <a:r>
                        <a:rPr lang="en-GB" b="1" baseline="0" dirty="0"/>
                        <a:t> </a:t>
                      </a:r>
                      <a:r>
                        <a:rPr lang="en-GB" b="1" baseline="0" dirty="0" smtClean="0"/>
                        <a:t>($, people, network, </a:t>
                      </a:r>
                      <a:r>
                        <a:rPr lang="en-GB" b="1" baseline="0" dirty="0" err="1" smtClean="0"/>
                        <a:t>kn</a:t>
                      </a:r>
                      <a:r>
                        <a:rPr lang="en-GB" b="1" baseline="0" dirty="0" smtClean="0"/>
                        <a:t>) (focus of consulting literature)</a:t>
                      </a:r>
                      <a:endParaRPr lang="en-GB" b="1" dirty="0" smtClean="0"/>
                    </a:p>
                  </a:txBody>
                  <a:tcPr/>
                </a:tc>
                <a:tc>
                  <a:txBody>
                    <a:bodyPr/>
                    <a:lstStyle/>
                    <a:p>
                      <a:r>
                        <a:rPr lang="en-GB" dirty="0" smtClean="0"/>
                        <a:t>Process (agenda set, alumni, exclude) </a:t>
                      </a:r>
                      <a:endParaRPr lang="en-GB" dirty="0"/>
                    </a:p>
                  </a:txBody>
                  <a:tcPr/>
                </a:tc>
                <a:tc>
                  <a:txBody>
                    <a:bodyPr/>
                    <a:lstStyle/>
                    <a:p>
                      <a:r>
                        <a:rPr lang="en-GB" dirty="0" smtClean="0"/>
                        <a:t>Meaning (thought lead, normalise </a:t>
                      </a:r>
                      <a:r>
                        <a:rPr lang="en-GB" dirty="0" err="1" smtClean="0"/>
                        <a:t>mcy</a:t>
                      </a:r>
                      <a:r>
                        <a:rPr lang="en-GB" dirty="0" smtClean="0"/>
                        <a:t>, USA/</a:t>
                      </a:r>
                      <a:r>
                        <a:rPr lang="en-GB" dirty="0" err="1" smtClean="0"/>
                        <a:t>profn</a:t>
                      </a:r>
                      <a:r>
                        <a:rPr lang="en-GB" dirty="0" smtClean="0"/>
                        <a:t> links)</a:t>
                      </a:r>
                      <a:endParaRPr lang="en-GB" dirty="0"/>
                    </a:p>
                  </a:txBody>
                  <a:tcPr/>
                </a:tc>
              </a:tr>
              <a:tr h="1783120">
                <a:tc>
                  <a:txBody>
                    <a:bodyPr/>
                    <a:lstStyle/>
                    <a:p>
                      <a:r>
                        <a:rPr lang="en-GB" b="1" dirty="0" smtClean="0"/>
                        <a:t>Professional</a:t>
                      </a:r>
                      <a:r>
                        <a:rPr lang="en-GB" b="1" baseline="0" dirty="0" smtClean="0"/>
                        <a:t> Consultant</a:t>
                      </a:r>
                      <a:endParaRPr lang="en-GB" b="1" dirty="0"/>
                    </a:p>
                  </a:txBody>
                  <a:tcPr/>
                </a:tc>
                <a:tc>
                  <a:txBody>
                    <a:bodyPr/>
                    <a:lstStyle/>
                    <a:p>
                      <a:r>
                        <a:rPr lang="en-GB" dirty="0" smtClean="0"/>
                        <a:t>Finance for ‘elite’ lifestyles;</a:t>
                      </a:r>
                      <a:r>
                        <a:rPr lang="en-GB" baseline="0" dirty="0" smtClean="0"/>
                        <a:t>  time for leverage strategy; skills (e.g. persuasion)</a:t>
                      </a:r>
                      <a:endParaRPr lang="en-GB" dirty="0"/>
                    </a:p>
                  </a:txBody>
                  <a:tcPr/>
                </a:tc>
                <a:tc>
                  <a:txBody>
                    <a:bodyPr/>
                    <a:lstStyle/>
                    <a:p>
                      <a:r>
                        <a:rPr lang="en-GB" dirty="0" smtClean="0"/>
                        <a:t>Recruitment</a:t>
                      </a:r>
                      <a:r>
                        <a:rPr lang="en-GB" baseline="0" dirty="0" smtClean="0"/>
                        <a:t> from ‘elite’;  gatekeeper to AMCE;  then non-participation in professional bodies to restrict prof. </a:t>
                      </a:r>
                      <a:r>
                        <a:rPr lang="en-GB" baseline="0" dirty="0" err="1" smtClean="0"/>
                        <a:t>accred</a:t>
                      </a:r>
                      <a:r>
                        <a:rPr lang="en-GB" baseline="0" dirty="0" smtClean="0"/>
                        <a:t>.</a:t>
                      </a:r>
                      <a:endParaRPr lang="en-GB" dirty="0"/>
                    </a:p>
                  </a:txBody>
                  <a:tcPr/>
                </a:tc>
                <a:tc>
                  <a:txBody>
                    <a:bodyPr/>
                    <a:lstStyle/>
                    <a:p>
                      <a:r>
                        <a:rPr lang="en-GB" dirty="0" smtClean="0"/>
                        <a:t>Institutionalisation of McKinsey ‘best practices’;</a:t>
                      </a:r>
                      <a:r>
                        <a:rPr lang="en-GB" baseline="0" dirty="0" smtClean="0"/>
                        <a:t> mystique; cultural controls in firm</a:t>
                      </a:r>
                      <a:endParaRPr lang="en-GB" dirty="0"/>
                    </a:p>
                  </a:txBody>
                  <a:tcPr/>
                </a:tc>
              </a:tr>
              <a:tr h="370840">
                <a:tc>
                  <a:txBody>
                    <a:bodyPr/>
                    <a:lstStyle/>
                    <a:p>
                      <a:r>
                        <a:rPr lang="en-GB" b="1" dirty="0" smtClean="0"/>
                        <a:t>War</a:t>
                      </a:r>
                      <a:r>
                        <a:rPr lang="en-GB" b="1" baseline="0" dirty="0" smtClean="0"/>
                        <a:t> for Talent / FCRS</a:t>
                      </a:r>
                      <a:endParaRPr lang="en-GB" b="1" dirty="0"/>
                    </a:p>
                  </a:txBody>
                  <a:tcPr/>
                </a:tc>
                <a:tc>
                  <a:txBody>
                    <a:bodyPr/>
                    <a:lstStyle/>
                    <a:p>
                      <a:r>
                        <a:rPr lang="en-GB" dirty="0" smtClean="0"/>
                        <a:t>Skill &amp; time to generate</a:t>
                      </a:r>
                      <a:r>
                        <a:rPr lang="en-GB" baseline="0" dirty="0" smtClean="0"/>
                        <a:t> research;  client network; reputation; implementation;</a:t>
                      </a:r>
                      <a:endParaRPr lang="en-GB" dirty="0"/>
                    </a:p>
                  </a:txBody>
                  <a:tcPr/>
                </a:tc>
                <a:tc>
                  <a:txBody>
                    <a:bodyPr/>
                    <a:lstStyle/>
                    <a:p>
                      <a:r>
                        <a:rPr lang="en-GB" dirty="0" smtClean="0"/>
                        <a:t>Privileged access in Enron; link with Harvard</a:t>
                      </a:r>
                      <a:r>
                        <a:rPr lang="en-GB" baseline="0" dirty="0" smtClean="0"/>
                        <a:t> Business Press;</a:t>
                      </a:r>
                      <a:endParaRPr lang="en-GB" dirty="0"/>
                    </a:p>
                  </a:txBody>
                  <a:tcPr/>
                </a:tc>
                <a:tc>
                  <a:txBody>
                    <a:bodyPr/>
                    <a:lstStyle/>
                    <a:p>
                      <a:r>
                        <a:rPr lang="en-GB" dirty="0" smtClean="0"/>
                        <a:t>Rhetoric – discourse of “A-players” ,“Parable</a:t>
                      </a:r>
                      <a:r>
                        <a:rPr lang="en-GB" baseline="0" dirty="0" smtClean="0"/>
                        <a:t> of the Talents”, “war”;  </a:t>
                      </a:r>
                      <a:endParaRPr lang="en-GB" dirty="0"/>
                    </a:p>
                  </a:txBody>
                  <a:tcPr/>
                </a:tc>
              </a:tr>
              <a:tr h="1141114">
                <a:tc>
                  <a:txBody>
                    <a:bodyPr/>
                    <a:lstStyle/>
                    <a:p>
                      <a:r>
                        <a:rPr lang="en-GB" b="1" dirty="0" smtClean="0"/>
                        <a:t>Deregulated</a:t>
                      </a:r>
                      <a:r>
                        <a:rPr lang="en-GB" b="1" baseline="0" dirty="0" smtClean="0"/>
                        <a:t> Healthcare</a:t>
                      </a:r>
                      <a:endParaRPr lang="en-GB" b="1" dirty="0"/>
                    </a:p>
                  </a:txBody>
                  <a:tcPr/>
                </a:tc>
                <a:tc>
                  <a:txBody>
                    <a:bodyPr/>
                    <a:lstStyle/>
                    <a:p>
                      <a:r>
                        <a:rPr lang="en-GB" dirty="0" smtClean="0"/>
                        <a:t>Finance &amp; time for conferences</a:t>
                      </a:r>
                      <a:r>
                        <a:rPr lang="en-GB" baseline="0" dirty="0" smtClean="0"/>
                        <a:t> &amp; think-tanks; salaries to tempt key decision-makers</a:t>
                      </a:r>
                      <a:endParaRPr lang="en-GB" dirty="0"/>
                    </a:p>
                  </a:txBody>
                  <a:tcPr/>
                </a:tc>
                <a:tc>
                  <a:txBody>
                    <a:bodyPr/>
                    <a:lstStyle/>
                    <a:p>
                      <a:r>
                        <a:rPr lang="en-GB" dirty="0" smtClean="0"/>
                        <a:t>Revolving</a:t>
                      </a:r>
                      <a:r>
                        <a:rPr lang="en-GB" baseline="0" dirty="0" smtClean="0"/>
                        <a:t> doors;  writing framework / procurement documents;  </a:t>
                      </a:r>
                      <a:endParaRPr lang="en-GB" dirty="0"/>
                    </a:p>
                  </a:txBody>
                  <a:tcPr/>
                </a:tc>
                <a:tc>
                  <a:txBody>
                    <a:bodyPr/>
                    <a:lstStyle/>
                    <a:p>
                      <a:r>
                        <a:rPr lang="en-GB" dirty="0" smtClean="0"/>
                        <a:t>Agenda setting think-tanks; shaping research politically;</a:t>
                      </a:r>
                      <a:r>
                        <a:rPr lang="en-GB" baseline="0" dirty="0" smtClean="0"/>
                        <a:t>  using ‘neo-liberal’ &amp; science discourses; </a:t>
                      </a:r>
                      <a:endParaRPr lang="en-GB" dirty="0"/>
                    </a:p>
                  </a:txBody>
                  <a:tcPr/>
                </a:tc>
              </a:tr>
            </a:tbl>
          </a:graphicData>
        </a:graphic>
      </p:graphicFrame>
    </p:spTree>
    <p:extLst>
      <p:ext uri="{BB962C8B-B14F-4D97-AF65-F5344CB8AC3E}">
        <p14:creationId xmlns:p14="http://schemas.microsoft.com/office/powerpoint/2010/main" val="89363481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936104"/>
          </a:xfrm>
        </p:spPr>
        <p:txBody>
          <a:bodyPr>
            <a:normAutofit fontScale="90000"/>
          </a:bodyPr>
          <a:lstStyle/>
          <a:p>
            <a:r>
              <a:rPr lang="en-GB" sz="4000" b="1" dirty="0" smtClean="0"/>
              <a:t>Limits/resistance – not all powerful nor all McKinsey</a:t>
            </a:r>
            <a:endParaRPr lang="en-GB" sz="4000" b="1" dirty="0"/>
          </a:p>
        </p:txBody>
      </p:sp>
      <p:sp>
        <p:nvSpPr>
          <p:cNvPr id="3" name="Content Placeholder 2"/>
          <p:cNvSpPr>
            <a:spLocks noGrp="1"/>
          </p:cNvSpPr>
          <p:nvPr>
            <p:ph idx="1"/>
          </p:nvPr>
        </p:nvSpPr>
        <p:spPr>
          <a:xfrm rot="21600000">
            <a:off x="179512" y="1241376"/>
            <a:ext cx="8784976" cy="5616624"/>
          </a:xfrm>
        </p:spPr>
        <p:txBody>
          <a:bodyPr>
            <a:normAutofit fontScale="85000" lnSpcReduction="20000"/>
          </a:bodyPr>
          <a:lstStyle/>
          <a:p>
            <a:r>
              <a:rPr lang="en-GB" b="1" dirty="0" smtClean="0"/>
              <a:t>The professional consultant / ‘new’ manager</a:t>
            </a:r>
          </a:p>
          <a:p>
            <a:pPr lvl="1"/>
            <a:r>
              <a:rPr lang="en-GB" dirty="0" smtClean="0"/>
              <a:t>Borrowed </a:t>
            </a:r>
            <a:r>
              <a:rPr lang="en-GB" dirty="0"/>
              <a:t>ideas from elsewhere (</a:t>
            </a:r>
            <a:r>
              <a:rPr lang="en-GB" dirty="0" err="1"/>
              <a:t>eg</a:t>
            </a:r>
            <a:r>
              <a:rPr lang="en-GB" dirty="0"/>
              <a:t>, law, accounting, IBM)</a:t>
            </a:r>
          </a:p>
          <a:p>
            <a:pPr lvl="1"/>
            <a:r>
              <a:rPr lang="en-GB" dirty="0"/>
              <a:t>Modern shift </a:t>
            </a:r>
            <a:r>
              <a:rPr lang="en-GB" dirty="0" smtClean="0"/>
              <a:t>away - </a:t>
            </a:r>
            <a:r>
              <a:rPr lang="en-GB" dirty="0"/>
              <a:t>‘work-life balance</a:t>
            </a:r>
            <a:r>
              <a:rPr lang="en-GB" dirty="0" smtClean="0"/>
              <a:t>’?</a:t>
            </a:r>
            <a:endParaRPr lang="en-GB" dirty="0"/>
          </a:p>
          <a:p>
            <a:pPr lvl="1"/>
            <a:r>
              <a:rPr lang="en-GB" dirty="0"/>
              <a:t>Client </a:t>
            </a:r>
            <a:r>
              <a:rPr lang="en-GB" dirty="0" smtClean="0"/>
              <a:t>push-back re young </a:t>
            </a:r>
            <a:r>
              <a:rPr lang="en-GB" dirty="0"/>
              <a:t>MBA consultants</a:t>
            </a:r>
          </a:p>
          <a:p>
            <a:pPr lvl="1"/>
            <a:r>
              <a:rPr lang="en-GB" dirty="0" smtClean="0"/>
              <a:t>Alternatives </a:t>
            </a:r>
            <a:r>
              <a:rPr lang="en-GB" dirty="0"/>
              <a:t>(SM, process, IT </a:t>
            </a:r>
            <a:r>
              <a:rPr lang="en-GB" dirty="0" smtClean="0"/>
              <a:t>&amp; new </a:t>
            </a:r>
            <a:r>
              <a:rPr lang="en-GB" dirty="0"/>
              <a:t>models Eden </a:t>
            </a:r>
            <a:r>
              <a:rPr lang="en-GB" dirty="0" smtClean="0"/>
              <a:t>McCallum, ICG,  consultant managers)</a:t>
            </a:r>
            <a:endParaRPr lang="en-GB" dirty="0"/>
          </a:p>
          <a:p>
            <a:r>
              <a:rPr lang="en-GB" b="1" dirty="0" smtClean="0"/>
              <a:t>The </a:t>
            </a:r>
            <a:r>
              <a:rPr lang="en-GB" b="1" i="1" dirty="0" smtClean="0"/>
              <a:t>War for Talent </a:t>
            </a:r>
            <a:r>
              <a:rPr lang="en-GB" b="1" dirty="0" smtClean="0"/>
              <a:t>&amp; FCRS</a:t>
            </a:r>
          </a:p>
          <a:p>
            <a:pPr lvl="1"/>
            <a:r>
              <a:rPr lang="en-GB" dirty="0" smtClean="0"/>
              <a:t>Association </a:t>
            </a:r>
            <a:r>
              <a:rPr lang="en-GB" dirty="0"/>
              <a:t>with Enron (15% go p.a.)</a:t>
            </a:r>
          </a:p>
          <a:p>
            <a:pPr lvl="1"/>
            <a:r>
              <a:rPr lang="en-GB" dirty="0"/>
              <a:t>Alternative discourses (e.g. unions)</a:t>
            </a:r>
          </a:p>
          <a:p>
            <a:pPr lvl="1"/>
            <a:r>
              <a:rPr lang="en-GB" dirty="0"/>
              <a:t>Scientific invalidity (Azure 2013, Gladwell 2002</a:t>
            </a:r>
            <a:r>
              <a:rPr lang="en-GB" dirty="0" smtClean="0"/>
              <a:t>)</a:t>
            </a:r>
            <a:endParaRPr lang="en-GB" dirty="0"/>
          </a:p>
          <a:p>
            <a:r>
              <a:rPr lang="en-GB" b="1" dirty="0" smtClean="0"/>
              <a:t>Privatised Healthcare (USA, UK)</a:t>
            </a:r>
          </a:p>
          <a:p>
            <a:pPr lvl="1"/>
            <a:r>
              <a:rPr lang="en-GB" dirty="0" smtClean="0"/>
              <a:t>Questions </a:t>
            </a:r>
            <a:r>
              <a:rPr lang="en-GB" dirty="0"/>
              <a:t>in </a:t>
            </a:r>
            <a:r>
              <a:rPr lang="en-GB" dirty="0" smtClean="0"/>
              <a:t>Parliament</a:t>
            </a:r>
            <a:endParaRPr lang="en-GB" dirty="0"/>
          </a:p>
          <a:p>
            <a:pPr lvl="1"/>
            <a:r>
              <a:rPr lang="en-GB" dirty="0"/>
              <a:t>Critique </a:t>
            </a:r>
            <a:r>
              <a:rPr lang="en-GB" dirty="0" smtClean="0"/>
              <a:t>&amp; counter discourses in </a:t>
            </a:r>
            <a:r>
              <a:rPr lang="en-GB" dirty="0"/>
              <a:t>the </a:t>
            </a:r>
            <a:r>
              <a:rPr lang="en-GB" dirty="0" smtClean="0"/>
              <a:t>press (NHS and Obamacare), but critique can add to mystique</a:t>
            </a:r>
            <a:endParaRPr lang="en-GB" dirty="0"/>
          </a:p>
          <a:p>
            <a:pPr lvl="1"/>
            <a:r>
              <a:rPr lang="en-GB" dirty="0" smtClean="0"/>
              <a:t>Overstatement </a:t>
            </a:r>
            <a:r>
              <a:rPr lang="en-GB" dirty="0"/>
              <a:t>of influence?</a:t>
            </a:r>
          </a:p>
          <a:p>
            <a:pPr lvl="1"/>
            <a:endParaRPr lang="en-GB" dirty="0"/>
          </a:p>
        </p:txBody>
      </p:sp>
    </p:spTree>
    <p:extLst>
      <p:ext uri="{BB962C8B-B14F-4D97-AF65-F5344CB8AC3E}">
        <p14:creationId xmlns:p14="http://schemas.microsoft.com/office/powerpoint/2010/main" val="243791207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McKinsey at a crossroads?</a:t>
            </a:r>
            <a:br>
              <a:rPr lang="en-GB" b="1" dirty="0" smtClean="0"/>
            </a:br>
            <a:r>
              <a:rPr lang="en-GB" sz="2700" dirty="0" smtClean="0"/>
              <a:t>(see also McDonald – The Firm, 2013)</a:t>
            </a:r>
            <a:endParaRPr lang="en-GB" sz="2700" dirty="0"/>
          </a:p>
        </p:txBody>
      </p:sp>
      <p:sp>
        <p:nvSpPr>
          <p:cNvPr id="3" name="Content Placeholder 2"/>
          <p:cNvSpPr>
            <a:spLocks noGrp="1"/>
          </p:cNvSpPr>
          <p:nvPr>
            <p:ph idx="1"/>
          </p:nvPr>
        </p:nvSpPr>
        <p:spPr>
          <a:xfrm>
            <a:off x="457200" y="1484784"/>
            <a:ext cx="8229600" cy="4824536"/>
          </a:xfrm>
        </p:spPr>
        <p:txBody>
          <a:bodyPr>
            <a:normAutofit fontScale="92500"/>
          </a:bodyPr>
          <a:lstStyle/>
          <a:p>
            <a:r>
              <a:rPr lang="en-GB" sz="2800" dirty="0" smtClean="0"/>
              <a:t>Growth brings coordination problems re culture and </a:t>
            </a:r>
            <a:r>
              <a:rPr lang="en-GB" sz="2800" dirty="0"/>
              <a:t>c</a:t>
            </a:r>
            <a:r>
              <a:rPr lang="en-GB" sz="2800" dirty="0" smtClean="0"/>
              <a:t>onsistency?</a:t>
            </a:r>
          </a:p>
          <a:p>
            <a:pPr marL="342900" lvl="1" indent="-342900">
              <a:buFont typeface="Arial" pitchFamily="34" charset="0"/>
              <a:buChar char="•"/>
            </a:pPr>
            <a:r>
              <a:rPr lang="en-GB" dirty="0" smtClean="0"/>
              <a:t>Was </a:t>
            </a:r>
            <a:r>
              <a:rPr lang="en-GB" dirty="0"/>
              <a:t>a ‘great partner to the industrial </a:t>
            </a:r>
            <a:r>
              <a:rPr lang="en-GB" dirty="0" smtClean="0"/>
              <a:t>era’ (vs Apple, Google </a:t>
            </a:r>
            <a:r>
              <a:rPr lang="en-GB" dirty="0" err="1" smtClean="0"/>
              <a:t>etc</a:t>
            </a:r>
            <a:r>
              <a:rPr lang="en-GB" dirty="0" smtClean="0"/>
              <a:t>)</a:t>
            </a:r>
          </a:p>
          <a:p>
            <a:pPr marL="742950" lvl="2" indent="-342900"/>
            <a:r>
              <a:rPr lang="en-GB" dirty="0" smtClean="0"/>
              <a:t>Clients now focused more on results &amp; the short term than strategy and relationships </a:t>
            </a:r>
          </a:p>
          <a:p>
            <a:pPr marL="742950" lvl="2" indent="-342900"/>
            <a:r>
              <a:rPr lang="en-GB" dirty="0" smtClean="0"/>
              <a:t>Suit emerging big markets (</a:t>
            </a:r>
            <a:r>
              <a:rPr lang="en-GB" dirty="0" err="1" smtClean="0"/>
              <a:t>eg</a:t>
            </a:r>
            <a:r>
              <a:rPr lang="en-GB" dirty="0"/>
              <a:t> </a:t>
            </a:r>
            <a:r>
              <a:rPr lang="en-GB" dirty="0" smtClean="0"/>
              <a:t>BRICs)?</a:t>
            </a:r>
          </a:p>
          <a:p>
            <a:pPr marL="742950" lvl="2" indent="-342900"/>
            <a:r>
              <a:rPr lang="en-GB" dirty="0" smtClean="0"/>
              <a:t>New talent less attracted to large, old firm…</a:t>
            </a:r>
          </a:p>
          <a:p>
            <a:r>
              <a:rPr lang="en-GB" sz="2800" dirty="0" smtClean="0"/>
              <a:t>Survive more scandals?</a:t>
            </a:r>
          </a:p>
          <a:p>
            <a:r>
              <a:rPr lang="en-GB" sz="2800" dirty="0" smtClean="0"/>
              <a:t>Subject to pressures in consulting more widely – widely available knowledge; other business models (HBR 2013)</a:t>
            </a:r>
          </a:p>
        </p:txBody>
      </p:sp>
    </p:spTree>
    <p:extLst>
      <p:ext uri="{BB962C8B-B14F-4D97-AF65-F5344CB8AC3E}">
        <p14:creationId xmlns:p14="http://schemas.microsoft.com/office/powerpoint/2010/main" val="56467721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0648"/>
            <a:ext cx="8229600" cy="782960"/>
          </a:xfrm>
        </p:spPr>
        <p:txBody>
          <a:bodyPr/>
          <a:lstStyle/>
          <a:p>
            <a:r>
              <a:rPr lang="en-GB" b="1" dirty="0" smtClean="0">
                <a:solidFill>
                  <a:srgbClr val="002060"/>
                </a:solidFill>
              </a:rPr>
              <a:t>Conclusions &amp; Questions</a:t>
            </a:r>
            <a:endParaRPr lang="en-GB" b="1" dirty="0">
              <a:solidFill>
                <a:srgbClr val="002060"/>
              </a:solidFill>
            </a:endParaRPr>
          </a:p>
        </p:txBody>
      </p:sp>
      <p:sp>
        <p:nvSpPr>
          <p:cNvPr id="3" name="Content Placeholder 2"/>
          <p:cNvSpPr>
            <a:spLocks noGrp="1"/>
          </p:cNvSpPr>
          <p:nvPr>
            <p:ph idx="1"/>
          </p:nvPr>
        </p:nvSpPr>
        <p:spPr>
          <a:xfrm>
            <a:off x="179512" y="1196752"/>
            <a:ext cx="8712968" cy="5184577"/>
          </a:xfrm>
        </p:spPr>
        <p:txBody>
          <a:bodyPr>
            <a:normAutofit/>
          </a:bodyPr>
          <a:lstStyle/>
          <a:p>
            <a:pPr marL="342900" lvl="1" indent="-342900">
              <a:buFont typeface="Arial" pitchFamily="34" charset="0"/>
              <a:buChar char="•"/>
            </a:pPr>
            <a:r>
              <a:rPr lang="en-GB" sz="2800" dirty="0" smtClean="0"/>
              <a:t>Ideas and practices </a:t>
            </a:r>
            <a:r>
              <a:rPr lang="en-GB" sz="2800" dirty="0" smtClean="0"/>
              <a:t>need power and </a:t>
            </a:r>
            <a:r>
              <a:rPr lang="en-GB" dirty="0" smtClean="0">
                <a:sym typeface="Wingdings" pitchFamily="2" charset="2"/>
              </a:rPr>
              <a:t>consultancy is all about power - a</a:t>
            </a:r>
            <a:r>
              <a:rPr lang="en-GB" sz="2800" dirty="0" smtClean="0"/>
              <a:t>s </a:t>
            </a:r>
            <a:r>
              <a:rPr lang="en-GB" sz="2800" dirty="0"/>
              <a:t>role </a:t>
            </a:r>
            <a:r>
              <a:rPr lang="en-GB" sz="2800" dirty="0" smtClean="0"/>
              <a:t>model, in </a:t>
            </a:r>
            <a:r>
              <a:rPr lang="en-GB" sz="2800" dirty="0" smtClean="0"/>
              <a:t>projects, </a:t>
            </a:r>
            <a:r>
              <a:rPr lang="en-GB" sz="2800" dirty="0" smtClean="0"/>
              <a:t>but beyond.. </a:t>
            </a:r>
            <a:endParaRPr lang="en-GB" sz="2800" dirty="0" smtClean="0"/>
          </a:p>
          <a:p>
            <a:pPr marL="342900" lvl="1" indent="-342900">
              <a:buFont typeface="Arial" pitchFamily="34" charset="0"/>
              <a:buChar char="•"/>
            </a:pPr>
            <a:r>
              <a:rPr lang="en-GB" sz="2800" dirty="0" smtClean="0"/>
              <a:t>Have </a:t>
            </a:r>
            <a:r>
              <a:rPr lang="en-GB" sz="2800" dirty="0" smtClean="0"/>
              <a:t>we simply reinforced </a:t>
            </a:r>
            <a:r>
              <a:rPr lang="en-GB" sz="2800" dirty="0" smtClean="0"/>
              <a:t>a popular image?</a:t>
            </a:r>
            <a:endParaRPr lang="en-GB" sz="2800" dirty="0" smtClean="0"/>
          </a:p>
          <a:p>
            <a:pPr lvl="1"/>
            <a:r>
              <a:rPr lang="en-GB" sz="2400" dirty="0" smtClean="0">
                <a:sym typeface="Wingdings" pitchFamily="2" charset="2"/>
              </a:rPr>
              <a:t>Success / failure highly contingent </a:t>
            </a:r>
          </a:p>
          <a:p>
            <a:pPr lvl="1"/>
            <a:r>
              <a:rPr lang="en-GB" sz="2400" dirty="0" smtClean="0">
                <a:sym typeface="Wingdings" pitchFamily="2" charset="2"/>
              </a:rPr>
              <a:t>Context both enables &amp; constrains</a:t>
            </a:r>
          </a:p>
          <a:p>
            <a:r>
              <a:rPr lang="en-GB" sz="2800" dirty="0" smtClean="0"/>
              <a:t>Questions</a:t>
            </a:r>
          </a:p>
          <a:p>
            <a:pPr lvl="1"/>
            <a:r>
              <a:rPr lang="en-GB" sz="2400" dirty="0" smtClean="0"/>
              <a:t>What </a:t>
            </a:r>
            <a:r>
              <a:rPr lang="en-GB" sz="2400" dirty="0" smtClean="0"/>
              <a:t>can we learn from McKinsey as positives and to avoid?</a:t>
            </a:r>
          </a:p>
          <a:p>
            <a:pPr lvl="1"/>
            <a:r>
              <a:rPr lang="en-GB" sz="2400" dirty="0" smtClean="0"/>
              <a:t>How </a:t>
            </a:r>
            <a:r>
              <a:rPr lang="en-GB" sz="2400" dirty="0" smtClean="0"/>
              <a:t>else are </a:t>
            </a:r>
            <a:r>
              <a:rPr lang="en-GB" sz="2400" dirty="0" smtClean="0"/>
              <a:t>ideas spread</a:t>
            </a:r>
            <a:r>
              <a:rPr lang="en-GB" sz="2400" dirty="0" smtClean="0"/>
              <a:t>? </a:t>
            </a:r>
            <a:endParaRPr lang="en-GB" sz="2400" dirty="0" smtClean="0"/>
          </a:p>
          <a:p>
            <a:pPr lvl="1"/>
            <a:r>
              <a:rPr lang="en-GB" sz="2400" dirty="0" smtClean="0"/>
              <a:t>Who </a:t>
            </a:r>
            <a:r>
              <a:rPr lang="en-GB" sz="2400" dirty="0" smtClean="0"/>
              <a:t>should be </a:t>
            </a:r>
            <a:r>
              <a:rPr lang="en-GB" sz="2400" dirty="0" smtClean="0"/>
              <a:t>involved? </a:t>
            </a:r>
          </a:p>
          <a:p>
            <a:pPr lvl="1"/>
            <a:r>
              <a:rPr lang="en-GB" sz="2400" dirty="0" smtClean="0"/>
              <a:t>Where </a:t>
            </a:r>
            <a:r>
              <a:rPr lang="en-GB" sz="2400" dirty="0" smtClean="0"/>
              <a:t>is power legitimate? Can we escape its use</a:t>
            </a:r>
            <a:r>
              <a:rPr lang="en-GB" sz="2400" dirty="0" smtClean="0"/>
              <a:t>?</a:t>
            </a:r>
          </a:p>
          <a:p>
            <a:pPr lvl="1"/>
            <a:r>
              <a:rPr lang="en-GB" sz="2400" dirty="0" smtClean="0"/>
              <a:t>How can we improve on </a:t>
            </a:r>
            <a:r>
              <a:rPr lang="en-GB" sz="2400" dirty="0" err="1" smtClean="0"/>
              <a:t>Lukes</a:t>
            </a:r>
            <a:r>
              <a:rPr lang="en-GB" sz="2400" dirty="0" smtClean="0"/>
              <a:t>… a 4</a:t>
            </a:r>
            <a:r>
              <a:rPr lang="en-GB" sz="2400" baseline="30000" dirty="0" smtClean="0"/>
              <a:t>th</a:t>
            </a:r>
            <a:r>
              <a:rPr lang="en-GB" sz="2400" dirty="0" smtClean="0"/>
              <a:t> frame?</a:t>
            </a:r>
            <a:endParaRPr lang="en-GB" sz="2400" dirty="0" smtClean="0"/>
          </a:p>
        </p:txBody>
      </p:sp>
    </p:spTree>
    <p:extLst>
      <p:ext uri="{BB962C8B-B14F-4D97-AF65-F5344CB8AC3E}">
        <p14:creationId xmlns:p14="http://schemas.microsoft.com/office/powerpoint/2010/main" val="42352324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ctrTitle" idx="4294967295"/>
          </p:nvPr>
        </p:nvSpPr>
        <p:spPr>
          <a:xfrm>
            <a:off x="685800" y="260648"/>
            <a:ext cx="7772400" cy="576064"/>
          </a:xfrm>
        </p:spPr>
        <p:txBody>
          <a:bodyPr>
            <a:noAutofit/>
          </a:bodyPr>
          <a:lstStyle/>
          <a:p>
            <a:pPr eaLnBrk="1" hangingPunct="1"/>
            <a:r>
              <a:rPr lang="en-GB" altLang="en-US" sz="3600" b="1" dirty="0" smtClean="0"/>
              <a:t>Useful Sources</a:t>
            </a:r>
            <a:endParaRPr lang="en-GB" altLang="en-US" sz="3600" i="1" dirty="0" smtClean="0"/>
          </a:p>
        </p:txBody>
      </p:sp>
      <p:sp>
        <p:nvSpPr>
          <p:cNvPr id="17411" name="Rectangle 3"/>
          <p:cNvSpPr>
            <a:spLocks noGrp="1" noChangeArrowheads="1"/>
          </p:cNvSpPr>
          <p:nvPr>
            <p:ph type="subTitle" idx="4294967295"/>
          </p:nvPr>
        </p:nvSpPr>
        <p:spPr>
          <a:xfrm>
            <a:off x="611188" y="836712"/>
            <a:ext cx="8137525" cy="5687913"/>
          </a:xfrm>
        </p:spPr>
        <p:txBody>
          <a:bodyPr>
            <a:noAutofit/>
          </a:bodyPr>
          <a:lstStyle/>
          <a:p>
            <a:pPr algn="ctr"/>
            <a:r>
              <a:rPr lang="en-GB" sz="1600" b="1" dirty="0" smtClean="0"/>
              <a:t>Based on </a:t>
            </a:r>
            <a:r>
              <a:rPr lang="en-GB" sz="1600" dirty="0" err="1" smtClean="0"/>
              <a:t>O’Mahoney</a:t>
            </a:r>
            <a:r>
              <a:rPr lang="en-GB" sz="1600" dirty="0" smtClean="0"/>
              <a:t>, J and Sturdy, A (forthcoming) ‘</a:t>
            </a:r>
            <a:r>
              <a:rPr lang="en-GB" sz="1600" b="1" dirty="0" smtClean="0"/>
              <a:t>Power </a:t>
            </a:r>
            <a:r>
              <a:rPr lang="en-GB" sz="1600" b="1" dirty="0"/>
              <a:t>and the diffusion of management ideas: The case of McKinsey &amp; Co</a:t>
            </a:r>
            <a:r>
              <a:rPr lang="en-GB" sz="1600" b="1" dirty="0" smtClean="0"/>
              <a:t>.’. </a:t>
            </a:r>
            <a:r>
              <a:rPr lang="en-GB" sz="1600" i="1" dirty="0" smtClean="0"/>
              <a:t>Management Learning.</a:t>
            </a:r>
          </a:p>
          <a:p>
            <a:pPr>
              <a:spcBef>
                <a:spcPct val="0"/>
              </a:spcBef>
              <a:buFont typeface="+mj-lt"/>
              <a:buAutoNum type="arabicPeriod"/>
            </a:pPr>
            <a:r>
              <a:rPr lang="en-GB" sz="1600" dirty="0" smtClean="0"/>
              <a:t>Christensen </a:t>
            </a:r>
            <a:r>
              <a:rPr lang="en-GB" sz="1600" dirty="0"/>
              <a:t>CM, Wang D and van </a:t>
            </a:r>
            <a:r>
              <a:rPr lang="en-GB" sz="1600" dirty="0" err="1"/>
              <a:t>Bever</a:t>
            </a:r>
            <a:r>
              <a:rPr lang="en-GB" sz="1600" dirty="0"/>
              <a:t> D. (2013) Consulting on the Cusp of Disruption. </a:t>
            </a:r>
            <a:r>
              <a:rPr lang="en-GB" sz="1600" i="1" dirty="0"/>
              <a:t>Harvard business review</a:t>
            </a:r>
            <a:r>
              <a:rPr lang="en-GB" sz="1600" dirty="0"/>
              <a:t>: 106-115.</a:t>
            </a:r>
          </a:p>
          <a:p>
            <a:pPr>
              <a:spcBef>
                <a:spcPct val="0"/>
              </a:spcBef>
              <a:buFont typeface="+mj-lt"/>
              <a:buAutoNum type="arabicPeriod"/>
            </a:pPr>
            <a:r>
              <a:rPr lang="en-GB" sz="1600" b="1" dirty="0" smtClean="0"/>
              <a:t>David </a:t>
            </a:r>
            <a:r>
              <a:rPr lang="en-GB" sz="1600" b="1" dirty="0"/>
              <a:t>RJ, Sine WD and </a:t>
            </a:r>
            <a:r>
              <a:rPr lang="en-GB" sz="1600" b="1" dirty="0" err="1"/>
              <a:t>Haveman</a:t>
            </a:r>
            <a:r>
              <a:rPr lang="en-GB" sz="1600" b="1" dirty="0"/>
              <a:t> HA. (2013) Seizing opportunity in emerging fields: How institutional entrepreneurs legitimated the professional form of management consulting. </a:t>
            </a:r>
            <a:r>
              <a:rPr lang="en-GB" sz="1600" b="1" i="1" dirty="0"/>
              <a:t>Organization Science</a:t>
            </a:r>
            <a:r>
              <a:rPr lang="en-GB" sz="1600" b="1" dirty="0"/>
              <a:t> 24: 356-377.</a:t>
            </a:r>
          </a:p>
          <a:p>
            <a:pPr>
              <a:spcBef>
                <a:spcPct val="0"/>
              </a:spcBef>
              <a:buFont typeface="+mj-lt"/>
              <a:buAutoNum type="arabicPeriod"/>
            </a:pPr>
            <a:r>
              <a:rPr lang="en-GB" sz="1600" dirty="0" err="1" smtClean="0"/>
              <a:t>Edersheim</a:t>
            </a:r>
            <a:r>
              <a:rPr lang="en-GB" sz="1600" dirty="0" smtClean="0"/>
              <a:t> </a:t>
            </a:r>
            <a:r>
              <a:rPr lang="en-GB" sz="1600" dirty="0"/>
              <a:t>EH. (2010) </a:t>
            </a:r>
            <a:r>
              <a:rPr lang="en-GB" sz="1600" i="1" dirty="0"/>
              <a:t>McKinsey's Marvin Bower: Vision, Leadership, and the Creation of Management Consulting</a:t>
            </a:r>
            <a:r>
              <a:rPr lang="en-GB" sz="1600" dirty="0"/>
              <a:t>: Wiley.</a:t>
            </a:r>
          </a:p>
          <a:p>
            <a:pPr>
              <a:buFont typeface="+mj-lt"/>
              <a:buAutoNum type="arabicPeriod"/>
            </a:pPr>
            <a:r>
              <a:rPr lang="en-GB" sz="1600" dirty="0"/>
              <a:t>Fleming P and Spicer A. (2014) Organizational Power in Management and Organization Science. </a:t>
            </a:r>
            <a:r>
              <a:rPr lang="en-GB" sz="1600" i="1" dirty="0"/>
              <a:t>The Academy of Management Annals</a:t>
            </a:r>
            <a:r>
              <a:rPr lang="en-GB" sz="1600" dirty="0"/>
              <a:t>: 1-73.</a:t>
            </a:r>
          </a:p>
          <a:p>
            <a:pPr>
              <a:spcBef>
                <a:spcPct val="0"/>
              </a:spcBef>
              <a:buFont typeface="+mj-lt"/>
              <a:buAutoNum type="arabicPeriod"/>
            </a:pPr>
            <a:r>
              <a:rPr lang="en-GB" sz="1600" dirty="0" smtClean="0"/>
              <a:t>Greenpeace</a:t>
            </a:r>
            <a:r>
              <a:rPr lang="en-GB" sz="1600" dirty="0"/>
              <a:t>. (2011) Bad Influence: How McKinsey inspired plans lead to rainforest destruction. Amsterdam, 1-40.</a:t>
            </a:r>
          </a:p>
          <a:p>
            <a:pPr>
              <a:spcBef>
                <a:spcPct val="0"/>
              </a:spcBef>
              <a:buFont typeface="+mj-lt"/>
              <a:buAutoNum type="arabicPeriod"/>
            </a:pPr>
            <a:r>
              <a:rPr lang="en-GB" sz="1600" dirty="0"/>
              <a:t>Kipping M. (1999) American management consulting companies in Western Europe, 1920 to 1990: Products, reputation, and relationships. </a:t>
            </a:r>
            <a:r>
              <a:rPr lang="en-GB" sz="1600" i="1" dirty="0"/>
              <a:t>Business History Review</a:t>
            </a:r>
            <a:r>
              <a:rPr lang="en-GB" sz="1600" dirty="0"/>
              <a:t> 73: 190-220.</a:t>
            </a:r>
          </a:p>
          <a:p>
            <a:pPr>
              <a:spcBef>
                <a:spcPct val="0"/>
              </a:spcBef>
              <a:buFont typeface="+mj-lt"/>
              <a:buAutoNum type="arabicPeriod"/>
            </a:pPr>
            <a:r>
              <a:rPr lang="en-GB" sz="1600" dirty="0" err="1" smtClean="0"/>
              <a:t>Lukes</a:t>
            </a:r>
            <a:r>
              <a:rPr lang="en-GB" sz="1600" dirty="0" smtClean="0"/>
              <a:t> </a:t>
            </a:r>
            <a:r>
              <a:rPr lang="en-GB" sz="1600" dirty="0"/>
              <a:t>S. (2005) </a:t>
            </a:r>
            <a:r>
              <a:rPr lang="en-GB" sz="1600" i="1" dirty="0"/>
              <a:t>Power: a radical view</a:t>
            </a:r>
            <a:r>
              <a:rPr lang="en-GB" sz="1600" dirty="0"/>
              <a:t>: Palgrave Macmillan.</a:t>
            </a:r>
          </a:p>
          <a:p>
            <a:pPr>
              <a:spcBef>
                <a:spcPct val="0"/>
              </a:spcBef>
              <a:buFont typeface="+mj-lt"/>
              <a:buAutoNum type="arabicPeriod"/>
            </a:pPr>
            <a:r>
              <a:rPr lang="en-GB" altLang="en-US" sz="1600" b="1" dirty="0"/>
              <a:t>McDonald D. (2013) </a:t>
            </a:r>
            <a:r>
              <a:rPr lang="en-GB" altLang="en-US" sz="1600" b="1" i="1" dirty="0"/>
              <a:t>The Firm: The Story of McKinsey and Its Secret Influence on American Business, </a:t>
            </a:r>
            <a:r>
              <a:rPr lang="en-GB" altLang="en-US" sz="1600" b="1" dirty="0"/>
              <a:t>New York: Simon &amp; Schuster.</a:t>
            </a:r>
            <a:r>
              <a:rPr lang="en-US" altLang="en-US" sz="1600" b="1" dirty="0"/>
              <a:t> </a:t>
            </a:r>
          </a:p>
          <a:p>
            <a:pPr>
              <a:spcBef>
                <a:spcPct val="0"/>
              </a:spcBef>
              <a:buFont typeface="+mj-lt"/>
              <a:buAutoNum type="arabicPeriod"/>
            </a:pPr>
            <a:r>
              <a:rPr lang="en-GB" sz="1600" dirty="0" smtClean="0"/>
              <a:t>McKenna </a:t>
            </a:r>
            <a:r>
              <a:rPr lang="en-GB" sz="1600" dirty="0"/>
              <a:t>CD. (2006) </a:t>
            </a:r>
            <a:r>
              <a:rPr lang="en-GB" sz="1600" i="1" dirty="0"/>
              <a:t>The World's Newest Profession: Management Consulting in the Twentieth Century</a:t>
            </a:r>
            <a:r>
              <a:rPr lang="en-GB" sz="1600" dirty="0"/>
              <a:t>: Cambridge University Press.</a:t>
            </a:r>
          </a:p>
          <a:p>
            <a:pPr>
              <a:spcBef>
                <a:spcPct val="0"/>
              </a:spcBef>
              <a:buFont typeface="+mj-lt"/>
              <a:buAutoNum type="arabicPeriod"/>
            </a:pPr>
            <a:r>
              <a:rPr lang="en-GB" altLang="en-US" sz="1600" b="1" dirty="0" smtClean="0"/>
              <a:t>Sturdy</a:t>
            </a:r>
            <a:r>
              <a:rPr lang="en-GB" altLang="en-US" sz="1600" b="1" dirty="0"/>
              <a:t>, A J., Handley, K., Clark, T. and </a:t>
            </a:r>
            <a:r>
              <a:rPr lang="en-GB" altLang="en-US" sz="1600" b="1" dirty="0" err="1"/>
              <a:t>Fincham</a:t>
            </a:r>
            <a:r>
              <a:rPr lang="en-GB" altLang="en-US" sz="1600" b="1" dirty="0"/>
              <a:t>, R. (2009) </a:t>
            </a:r>
            <a:r>
              <a:rPr lang="en-GB" altLang="en-US" sz="1600" b="1" i="1" dirty="0"/>
              <a:t>Management Consultancy – Boundaries and Knowledge in Action. Oxford: Oxford University Press</a:t>
            </a:r>
            <a:r>
              <a:rPr lang="en-GB" altLang="en-US" sz="1600" b="1" i="1" dirty="0" smtClean="0"/>
              <a:t>.</a:t>
            </a:r>
            <a:endParaRPr lang="en-GB" altLang="en-US" sz="1600" i="1" dirty="0" smtClean="0"/>
          </a:p>
        </p:txBody>
      </p:sp>
    </p:spTree>
    <p:extLst>
      <p:ext uri="{BB962C8B-B14F-4D97-AF65-F5344CB8AC3E}">
        <p14:creationId xmlns:p14="http://schemas.microsoft.com/office/powerpoint/2010/main" val="42184818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3"/>
          <p:cNvSpPr>
            <a:spLocks noGrp="1"/>
          </p:cNvSpPr>
          <p:nvPr>
            <p:ph type="sldNum" sz="quarter" idx="12"/>
          </p:nvPr>
        </p:nvSpPr>
        <p:spPr/>
        <p:txBody>
          <a:bodyPr/>
          <a:lstStyle/>
          <a:p>
            <a:pPr>
              <a:defRPr/>
            </a:pPr>
            <a:fld id="{CB874BF3-B95F-4E2A-A3B9-D8250F59E75D}" type="slidenum">
              <a:rPr lang="en-GB"/>
              <a:pPr>
                <a:defRPr/>
              </a:pPr>
              <a:t>2</a:t>
            </a:fld>
            <a:endParaRPr lang="en-GB"/>
          </a:p>
        </p:txBody>
      </p:sp>
      <p:sp>
        <p:nvSpPr>
          <p:cNvPr id="37891" name="AutoShape 2"/>
          <p:cNvSpPr>
            <a:spLocks noChangeArrowheads="1"/>
          </p:cNvSpPr>
          <p:nvPr/>
        </p:nvSpPr>
        <p:spPr bwMode="auto">
          <a:xfrm>
            <a:off x="971600" y="1460976"/>
            <a:ext cx="7010400" cy="5105400"/>
          </a:xfrm>
          <a:prstGeom prst="verticalScroll">
            <a:avLst>
              <a:gd name="adj" fmla="val 12500"/>
            </a:avLst>
          </a:prstGeom>
          <a:gradFill rotWithShape="0">
            <a:gsLst>
              <a:gs pos="0">
                <a:srgbClr val="FFFFFF"/>
              </a:gs>
              <a:gs pos="100000">
                <a:srgbClr val="FFFFCC"/>
              </a:gs>
            </a:gsLst>
            <a:path path="rect">
              <a:fillToRect l="50000" t="50000" r="50000" b="50000"/>
            </a:path>
          </a:gradFill>
          <a:ln w="9525">
            <a:solidFill>
              <a:schemeClr val="tx1"/>
            </a:solidFill>
            <a:round/>
            <a:headEnd/>
            <a:tailEnd/>
          </a:ln>
        </p:spPr>
        <p:txBody>
          <a:bodyPr wrap="none" anchor="ctr"/>
          <a:lstStyle/>
          <a:p>
            <a:endParaRPr lang="en-US"/>
          </a:p>
        </p:txBody>
      </p:sp>
      <p:sp>
        <p:nvSpPr>
          <p:cNvPr id="37892" name="Text Box 3"/>
          <p:cNvSpPr txBox="1">
            <a:spLocks noChangeArrowheads="1"/>
          </p:cNvSpPr>
          <p:nvPr/>
        </p:nvSpPr>
        <p:spPr bwMode="auto">
          <a:xfrm>
            <a:off x="1692275" y="2577951"/>
            <a:ext cx="5759450" cy="3724275"/>
          </a:xfrm>
          <a:prstGeom prst="rect">
            <a:avLst/>
          </a:prstGeom>
          <a:noFill/>
          <a:ln w="9525">
            <a:noFill/>
            <a:miter lim="800000"/>
            <a:headEnd/>
            <a:tailEnd/>
          </a:ln>
        </p:spPr>
        <p:txBody>
          <a:bodyPr>
            <a:spAutoFit/>
          </a:bodyPr>
          <a:lstStyle/>
          <a:p>
            <a:pPr>
              <a:spcBef>
                <a:spcPct val="50000"/>
              </a:spcBef>
            </a:pPr>
            <a:r>
              <a:rPr lang="en-GB" sz="2200" dirty="0">
                <a:solidFill>
                  <a:srgbClr val="000066"/>
                </a:solidFill>
                <a:latin typeface="Times New Roman" pitchFamily="18" charset="0"/>
              </a:rPr>
              <a:t>“There is nothing more difficult to take in hand, more perilous to conduct, or more uncertain in its success, than to take the lead in the introduction of a new order of things, because the innovator has for enemies all those who have done well under the old conditions, and lukewarm defenders in those who may do well under the new”</a:t>
            </a:r>
          </a:p>
          <a:p>
            <a:pPr algn="r">
              <a:spcBef>
                <a:spcPct val="50000"/>
              </a:spcBef>
            </a:pPr>
            <a:r>
              <a:rPr lang="en-GB" i="1" dirty="0">
                <a:latin typeface="Times New Roman" pitchFamily="18" charset="0"/>
              </a:rPr>
              <a:t>Machiavelli:  </a:t>
            </a:r>
            <a:r>
              <a:rPr lang="en-GB" i="1" u="sng" dirty="0">
                <a:latin typeface="Times New Roman" pitchFamily="18" charset="0"/>
              </a:rPr>
              <a:t>The Prince</a:t>
            </a:r>
          </a:p>
          <a:p>
            <a:pPr algn="r">
              <a:spcBef>
                <a:spcPct val="50000"/>
              </a:spcBef>
            </a:pPr>
            <a:r>
              <a:rPr lang="en-GB" i="1" u="sng" dirty="0">
                <a:latin typeface="Times New Roman" pitchFamily="18" charset="0"/>
              </a:rPr>
              <a:t>(1446 – 1507)</a:t>
            </a:r>
            <a:endParaRPr lang="en-US" i="1" dirty="0">
              <a:latin typeface="Times New Roman" pitchFamily="18" charset="0"/>
            </a:endParaRPr>
          </a:p>
        </p:txBody>
      </p:sp>
      <p:sp>
        <p:nvSpPr>
          <p:cNvPr id="37893" name="Rectangle 4"/>
          <p:cNvSpPr>
            <a:spLocks noChangeArrowheads="1"/>
          </p:cNvSpPr>
          <p:nvPr/>
        </p:nvSpPr>
        <p:spPr bwMode="auto">
          <a:xfrm>
            <a:off x="0" y="0"/>
            <a:ext cx="9144000" cy="1276350"/>
          </a:xfrm>
          <a:prstGeom prst="rect">
            <a:avLst/>
          </a:prstGeom>
          <a:gradFill rotWithShape="0">
            <a:gsLst>
              <a:gs pos="0">
                <a:schemeClr val="bg1"/>
              </a:gs>
              <a:gs pos="100000">
                <a:srgbClr val="969696"/>
              </a:gs>
            </a:gsLst>
            <a:lin ang="0" scaled="1"/>
          </a:gradFill>
          <a:ln w="9525">
            <a:noFill/>
            <a:miter lim="800000"/>
            <a:headEnd/>
            <a:tailEnd/>
          </a:ln>
        </p:spPr>
        <p:txBody>
          <a:bodyPr wrap="none" anchor="ctr"/>
          <a:lstStyle/>
          <a:p>
            <a:endParaRPr lang="en-US"/>
          </a:p>
        </p:txBody>
      </p:sp>
      <p:sp>
        <p:nvSpPr>
          <p:cNvPr id="37894" name="Text Box 5"/>
          <p:cNvSpPr txBox="1">
            <a:spLocks noChangeArrowheads="1"/>
          </p:cNvSpPr>
          <p:nvPr/>
        </p:nvSpPr>
        <p:spPr bwMode="auto">
          <a:xfrm>
            <a:off x="152400" y="152400"/>
            <a:ext cx="8020000" cy="1200329"/>
          </a:xfrm>
          <a:prstGeom prst="rect">
            <a:avLst/>
          </a:prstGeom>
          <a:noFill/>
          <a:ln w="9525">
            <a:noFill/>
            <a:miter lim="800000"/>
            <a:headEnd/>
            <a:tailEnd/>
          </a:ln>
        </p:spPr>
        <p:txBody>
          <a:bodyPr wrap="square">
            <a:spAutoFit/>
          </a:bodyPr>
          <a:lstStyle/>
          <a:p>
            <a:pPr>
              <a:spcBef>
                <a:spcPct val="50000"/>
              </a:spcBef>
            </a:pPr>
            <a:r>
              <a:rPr lang="en-US" sz="3600" b="1" dirty="0">
                <a:solidFill>
                  <a:srgbClr val="A50021"/>
                </a:solidFill>
                <a:latin typeface="Arial" pitchFamily="34" charset="0"/>
              </a:rPr>
              <a:t>The </a:t>
            </a:r>
            <a:r>
              <a:rPr lang="en-US" sz="3600" b="1" dirty="0" smtClean="0">
                <a:solidFill>
                  <a:srgbClr val="A50021"/>
                </a:solidFill>
                <a:latin typeface="Arial" pitchFamily="34" charset="0"/>
              </a:rPr>
              <a:t>man </a:t>
            </a:r>
            <a:r>
              <a:rPr lang="en-US" sz="3600" b="1" dirty="0">
                <a:solidFill>
                  <a:srgbClr val="A50021"/>
                </a:solidFill>
                <a:latin typeface="Arial" pitchFamily="34" charset="0"/>
              </a:rPr>
              <a:t>who </a:t>
            </a:r>
            <a:r>
              <a:rPr lang="en-US" sz="3600" b="1" dirty="0" smtClean="0">
                <a:solidFill>
                  <a:srgbClr val="A50021"/>
                </a:solidFill>
                <a:latin typeface="Arial" pitchFamily="34" charset="0"/>
              </a:rPr>
              <a:t>knew all about politics and change! </a:t>
            </a:r>
            <a:endParaRPr lang="en-GB" sz="3600" b="1" dirty="0">
              <a:solidFill>
                <a:srgbClr val="A50021"/>
              </a:solidFill>
              <a:latin typeface="Arial" pitchFamily="34" charset="0"/>
            </a:endParaRPr>
          </a:p>
        </p:txBody>
      </p:sp>
    </p:spTree>
    <p:extLst>
      <p:ext uri="{BB962C8B-B14F-4D97-AF65-F5344CB8AC3E}">
        <p14:creationId xmlns:p14="http://schemas.microsoft.com/office/powerpoint/2010/main" val="1599758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xfrm>
            <a:off x="457200" y="346299"/>
            <a:ext cx="8229600" cy="922114"/>
          </a:xfrm>
        </p:spPr>
        <p:txBody>
          <a:bodyPr/>
          <a:lstStyle/>
          <a:p>
            <a:r>
              <a:rPr lang="en-GB" altLang="en-US" b="1" dirty="0" smtClean="0"/>
              <a:t>Power and politics as inevitable</a:t>
            </a:r>
          </a:p>
        </p:txBody>
      </p:sp>
      <p:sp>
        <p:nvSpPr>
          <p:cNvPr id="39939" name="Content Placeholder 2"/>
          <p:cNvSpPr>
            <a:spLocks noGrp="1"/>
          </p:cNvSpPr>
          <p:nvPr>
            <p:ph idx="1"/>
          </p:nvPr>
        </p:nvSpPr>
        <p:spPr>
          <a:xfrm>
            <a:off x="457200" y="1628799"/>
            <a:ext cx="8229600" cy="4497363"/>
          </a:xfrm>
        </p:spPr>
        <p:txBody>
          <a:bodyPr>
            <a:normAutofit/>
          </a:bodyPr>
          <a:lstStyle/>
          <a:p>
            <a:pPr eaLnBrk="1" hangingPunct="1">
              <a:lnSpc>
                <a:spcPct val="80000"/>
              </a:lnSpc>
            </a:pPr>
            <a:r>
              <a:rPr lang="en-GB" altLang="en-US" sz="3600" dirty="0" smtClean="0"/>
              <a:t>Power as a latent capacity (power over/to) and politics is power in action</a:t>
            </a:r>
          </a:p>
          <a:p>
            <a:pPr eaLnBrk="1" hangingPunct="1">
              <a:lnSpc>
                <a:spcPct val="80000"/>
              </a:lnSpc>
            </a:pPr>
            <a:r>
              <a:rPr lang="en-GB" altLang="en-US" sz="3600" dirty="0" smtClean="0"/>
              <a:t>Managing change is about stakeholders and change agents/recipients </a:t>
            </a:r>
            <a:r>
              <a:rPr lang="en-GB" altLang="en-US" sz="3600" dirty="0" smtClean="0"/>
              <a:t>need to be politically skilled</a:t>
            </a:r>
            <a:endParaRPr lang="en-GB" altLang="en-US" sz="3600" dirty="0" smtClean="0"/>
          </a:p>
          <a:p>
            <a:pPr eaLnBrk="1" hangingPunct="1">
              <a:lnSpc>
                <a:spcPct val="80000"/>
              </a:lnSpc>
            </a:pPr>
            <a:r>
              <a:rPr lang="en-GB" altLang="en-US" sz="3600" dirty="0" smtClean="0"/>
              <a:t>But is being actively political legitimate?</a:t>
            </a:r>
          </a:p>
          <a:p>
            <a:pPr eaLnBrk="1" hangingPunct="1">
              <a:lnSpc>
                <a:spcPct val="80000"/>
              </a:lnSpc>
            </a:pPr>
            <a:r>
              <a:rPr lang="en-GB" altLang="en-US" sz="3600" dirty="0" smtClean="0"/>
              <a:t>In short, a unitary view or faith in rational logic are not helpful</a:t>
            </a:r>
          </a:p>
        </p:txBody>
      </p:sp>
      <p:sp>
        <p:nvSpPr>
          <p:cNvPr id="4" name="Slide Number Placeholder 3"/>
          <p:cNvSpPr>
            <a:spLocks noGrp="1"/>
          </p:cNvSpPr>
          <p:nvPr>
            <p:ph type="sldNum" sz="quarter" idx="12"/>
          </p:nvPr>
        </p:nvSpPr>
        <p:spPr/>
        <p:txBody>
          <a:bodyPr/>
          <a:lstStyle>
            <a:lvl1pPr eaLnBrk="0" hangingPunct="0">
              <a:defRPr sz="2000">
                <a:solidFill>
                  <a:schemeClr val="tx1"/>
                </a:solidFill>
                <a:latin typeface="Stone Sans ITC TT" charset="0"/>
              </a:defRPr>
            </a:lvl1pPr>
            <a:lvl2pPr marL="742950" indent="-285750" eaLnBrk="0" hangingPunct="0">
              <a:defRPr sz="2000">
                <a:solidFill>
                  <a:schemeClr val="tx1"/>
                </a:solidFill>
                <a:latin typeface="Stone Sans ITC TT" charset="0"/>
              </a:defRPr>
            </a:lvl2pPr>
            <a:lvl3pPr marL="1143000" indent="-228600" eaLnBrk="0" hangingPunct="0">
              <a:defRPr sz="2000">
                <a:solidFill>
                  <a:schemeClr val="tx1"/>
                </a:solidFill>
                <a:latin typeface="Stone Sans ITC TT" charset="0"/>
              </a:defRPr>
            </a:lvl3pPr>
            <a:lvl4pPr marL="1600200" indent="-228600" eaLnBrk="0" hangingPunct="0">
              <a:defRPr sz="2000">
                <a:solidFill>
                  <a:schemeClr val="tx1"/>
                </a:solidFill>
                <a:latin typeface="Stone Sans ITC TT" charset="0"/>
              </a:defRPr>
            </a:lvl4pPr>
            <a:lvl5pPr marL="2057400" indent="-228600" eaLnBrk="0" hangingPunct="0">
              <a:defRPr sz="2000">
                <a:solidFill>
                  <a:schemeClr val="tx1"/>
                </a:solidFill>
                <a:latin typeface="Stone Sans ITC TT" charset="0"/>
              </a:defRPr>
            </a:lvl5pPr>
            <a:lvl6pPr marL="2514600" indent="-228600" eaLnBrk="0" fontAlgn="base" hangingPunct="0">
              <a:spcBef>
                <a:spcPct val="0"/>
              </a:spcBef>
              <a:spcAft>
                <a:spcPct val="0"/>
              </a:spcAft>
              <a:defRPr sz="2000">
                <a:solidFill>
                  <a:schemeClr val="tx1"/>
                </a:solidFill>
                <a:latin typeface="Stone Sans ITC TT" charset="0"/>
              </a:defRPr>
            </a:lvl6pPr>
            <a:lvl7pPr marL="2971800" indent="-228600" eaLnBrk="0" fontAlgn="base" hangingPunct="0">
              <a:spcBef>
                <a:spcPct val="0"/>
              </a:spcBef>
              <a:spcAft>
                <a:spcPct val="0"/>
              </a:spcAft>
              <a:defRPr sz="2000">
                <a:solidFill>
                  <a:schemeClr val="tx1"/>
                </a:solidFill>
                <a:latin typeface="Stone Sans ITC TT" charset="0"/>
              </a:defRPr>
            </a:lvl7pPr>
            <a:lvl8pPr marL="3429000" indent="-228600" eaLnBrk="0" fontAlgn="base" hangingPunct="0">
              <a:spcBef>
                <a:spcPct val="0"/>
              </a:spcBef>
              <a:spcAft>
                <a:spcPct val="0"/>
              </a:spcAft>
              <a:defRPr sz="2000">
                <a:solidFill>
                  <a:schemeClr val="tx1"/>
                </a:solidFill>
                <a:latin typeface="Stone Sans ITC TT" charset="0"/>
              </a:defRPr>
            </a:lvl8pPr>
            <a:lvl9pPr marL="3886200" indent="-228600" eaLnBrk="0" fontAlgn="base" hangingPunct="0">
              <a:spcBef>
                <a:spcPct val="0"/>
              </a:spcBef>
              <a:spcAft>
                <a:spcPct val="0"/>
              </a:spcAft>
              <a:defRPr sz="2000">
                <a:solidFill>
                  <a:schemeClr val="tx1"/>
                </a:solidFill>
                <a:latin typeface="Stone Sans ITC TT" charset="0"/>
              </a:defRPr>
            </a:lvl9pPr>
          </a:lstStyle>
          <a:p>
            <a:pPr eaLnBrk="1" hangingPunct="1"/>
            <a:fld id="{CF864C95-0EF9-406B-BEE3-1D554B2931D6}" type="slidenum">
              <a:rPr lang="en-GB" altLang="en-US" sz="1200">
                <a:solidFill>
                  <a:srgbClr val="898989"/>
                </a:solidFill>
              </a:rPr>
              <a:pPr eaLnBrk="1" hangingPunct="1"/>
              <a:t>3</a:t>
            </a:fld>
            <a:endParaRPr lang="en-GB" altLang="en-US" sz="1200">
              <a:solidFill>
                <a:srgbClr val="898989"/>
              </a:solidFill>
            </a:endParaRPr>
          </a:p>
        </p:txBody>
      </p:sp>
    </p:spTree>
    <p:extLst>
      <p:ext uri="{BB962C8B-B14F-4D97-AF65-F5344CB8AC3E}">
        <p14:creationId xmlns:p14="http://schemas.microsoft.com/office/powerpoint/2010/main" val="17749168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457200" y="260350"/>
            <a:ext cx="8229600" cy="454025"/>
          </a:xfrm>
        </p:spPr>
        <p:txBody>
          <a:bodyPr>
            <a:normAutofit fontScale="90000"/>
          </a:bodyPr>
          <a:lstStyle/>
          <a:p>
            <a:pPr eaLnBrk="1" hangingPunct="1"/>
            <a:r>
              <a:rPr lang="en-GB" sz="4000" b="1" i="1" smtClean="0"/>
              <a:t>Why are Politics and Change Linked?</a:t>
            </a:r>
          </a:p>
        </p:txBody>
      </p:sp>
      <p:sp>
        <p:nvSpPr>
          <p:cNvPr id="40963" name="Text Box 5"/>
          <p:cNvSpPr txBox="1">
            <a:spLocks noChangeArrowheads="1"/>
          </p:cNvSpPr>
          <p:nvPr/>
        </p:nvSpPr>
        <p:spPr bwMode="auto">
          <a:xfrm>
            <a:off x="1835150" y="1125538"/>
            <a:ext cx="1655763" cy="366712"/>
          </a:xfrm>
          <a:prstGeom prst="rect">
            <a:avLst/>
          </a:prstGeom>
          <a:noFill/>
          <a:ln w="9525">
            <a:noFill/>
            <a:miter lim="800000"/>
            <a:headEnd/>
            <a:tailEnd/>
          </a:ln>
        </p:spPr>
        <p:txBody>
          <a:bodyPr>
            <a:spAutoFit/>
          </a:bodyPr>
          <a:lstStyle/>
          <a:p>
            <a:pPr>
              <a:spcBef>
                <a:spcPct val="50000"/>
              </a:spcBef>
            </a:pPr>
            <a:r>
              <a:rPr lang="en-GB"/>
              <a:t>Change</a:t>
            </a:r>
            <a:endParaRPr lang="en-US"/>
          </a:p>
        </p:txBody>
      </p:sp>
      <p:sp>
        <p:nvSpPr>
          <p:cNvPr id="40964" name="Line 6"/>
          <p:cNvSpPr>
            <a:spLocks noChangeShapeType="1"/>
          </p:cNvSpPr>
          <p:nvPr/>
        </p:nvSpPr>
        <p:spPr bwMode="auto">
          <a:xfrm>
            <a:off x="2987675" y="1341438"/>
            <a:ext cx="1152525" cy="0"/>
          </a:xfrm>
          <a:prstGeom prst="line">
            <a:avLst/>
          </a:prstGeom>
          <a:noFill/>
          <a:ln w="9525">
            <a:solidFill>
              <a:schemeClr val="tx1"/>
            </a:solidFill>
            <a:round/>
            <a:headEnd/>
            <a:tailEnd type="triangle" w="med" len="med"/>
          </a:ln>
        </p:spPr>
        <p:txBody>
          <a:bodyPr/>
          <a:lstStyle/>
          <a:p>
            <a:endParaRPr lang="en-GB"/>
          </a:p>
        </p:txBody>
      </p:sp>
      <p:sp>
        <p:nvSpPr>
          <p:cNvPr id="40965" name="Text Box 7"/>
          <p:cNvSpPr txBox="1">
            <a:spLocks noChangeArrowheads="1"/>
          </p:cNvSpPr>
          <p:nvPr/>
        </p:nvSpPr>
        <p:spPr bwMode="auto">
          <a:xfrm>
            <a:off x="1908175" y="1773238"/>
            <a:ext cx="6911975" cy="2017712"/>
          </a:xfrm>
          <a:prstGeom prst="rect">
            <a:avLst/>
          </a:prstGeom>
          <a:noFill/>
          <a:ln w="9525">
            <a:noFill/>
            <a:miter lim="800000"/>
            <a:headEnd/>
            <a:tailEnd/>
          </a:ln>
        </p:spPr>
        <p:txBody>
          <a:bodyPr>
            <a:spAutoFit/>
          </a:bodyPr>
          <a:lstStyle/>
          <a:p>
            <a:pPr>
              <a:spcBef>
                <a:spcPct val="50000"/>
              </a:spcBef>
              <a:buFontTx/>
              <a:buChar char="•"/>
            </a:pPr>
            <a:r>
              <a:rPr lang="en-GB"/>
              <a:t> 	Uncertainty</a:t>
            </a:r>
          </a:p>
          <a:p>
            <a:pPr>
              <a:spcBef>
                <a:spcPct val="50000"/>
              </a:spcBef>
              <a:buFontTx/>
              <a:buChar char="•"/>
            </a:pPr>
            <a:r>
              <a:rPr lang="en-GB"/>
              <a:t> 	Competing Definitions/Rationalities</a:t>
            </a:r>
          </a:p>
          <a:p>
            <a:pPr>
              <a:spcBef>
                <a:spcPct val="50000"/>
              </a:spcBef>
              <a:buFontTx/>
              <a:buChar char="•"/>
            </a:pPr>
            <a:r>
              <a:rPr lang="en-GB"/>
              <a:t> 	Resource Reallocation</a:t>
            </a:r>
          </a:p>
          <a:p>
            <a:pPr>
              <a:spcBef>
                <a:spcPct val="50000"/>
              </a:spcBef>
              <a:buFontTx/>
              <a:buChar char="•"/>
            </a:pPr>
            <a:r>
              <a:rPr lang="en-GB"/>
              <a:t> 	Opportunities/Constraints</a:t>
            </a:r>
          </a:p>
          <a:p>
            <a:pPr>
              <a:spcBef>
                <a:spcPct val="50000"/>
              </a:spcBef>
              <a:buFontTx/>
              <a:buChar char="•"/>
            </a:pPr>
            <a:r>
              <a:rPr lang="en-GB"/>
              <a:t> 	Winners/Losers</a:t>
            </a:r>
            <a:endParaRPr lang="en-US"/>
          </a:p>
        </p:txBody>
      </p:sp>
      <p:sp>
        <p:nvSpPr>
          <p:cNvPr id="40966" name="Line 8"/>
          <p:cNvSpPr>
            <a:spLocks noChangeShapeType="1"/>
          </p:cNvSpPr>
          <p:nvPr/>
        </p:nvSpPr>
        <p:spPr bwMode="auto">
          <a:xfrm>
            <a:off x="2339975" y="4005263"/>
            <a:ext cx="1439863" cy="0"/>
          </a:xfrm>
          <a:prstGeom prst="line">
            <a:avLst/>
          </a:prstGeom>
          <a:noFill/>
          <a:ln w="9525">
            <a:solidFill>
              <a:schemeClr val="tx1"/>
            </a:solidFill>
            <a:round/>
            <a:headEnd/>
            <a:tailEnd type="triangle" w="med" len="med"/>
          </a:ln>
        </p:spPr>
        <p:txBody>
          <a:bodyPr/>
          <a:lstStyle/>
          <a:p>
            <a:endParaRPr lang="en-GB"/>
          </a:p>
        </p:txBody>
      </p:sp>
      <p:sp>
        <p:nvSpPr>
          <p:cNvPr id="40967" name="Text Box 9"/>
          <p:cNvSpPr txBox="1">
            <a:spLocks noChangeArrowheads="1"/>
          </p:cNvSpPr>
          <p:nvPr/>
        </p:nvSpPr>
        <p:spPr bwMode="auto">
          <a:xfrm>
            <a:off x="1908175" y="4292600"/>
            <a:ext cx="5184775" cy="779463"/>
          </a:xfrm>
          <a:prstGeom prst="rect">
            <a:avLst/>
          </a:prstGeom>
          <a:noFill/>
          <a:ln w="9525">
            <a:noFill/>
            <a:miter lim="800000"/>
            <a:headEnd/>
            <a:tailEnd/>
          </a:ln>
        </p:spPr>
        <p:txBody>
          <a:bodyPr>
            <a:spAutoFit/>
          </a:bodyPr>
          <a:lstStyle/>
          <a:p>
            <a:pPr>
              <a:spcBef>
                <a:spcPct val="50000"/>
              </a:spcBef>
              <a:buFontTx/>
              <a:buChar char="•"/>
            </a:pPr>
            <a:r>
              <a:rPr lang="en-GB"/>
              <a:t> 	Competition/Conflict</a:t>
            </a:r>
          </a:p>
          <a:p>
            <a:pPr>
              <a:spcBef>
                <a:spcPct val="50000"/>
              </a:spcBef>
              <a:buFontTx/>
              <a:buChar char="•"/>
            </a:pPr>
            <a:r>
              <a:rPr lang="en-GB"/>
              <a:t> 	Defensiveness/Resistance</a:t>
            </a:r>
            <a:endParaRPr lang="en-US"/>
          </a:p>
        </p:txBody>
      </p:sp>
      <p:sp>
        <p:nvSpPr>
          <p:cNvPr id="40968" name="Line 10"/>
          <p:cNvSpPr>
            <a:spLocks noChangeShapeType="1"/>
          </p:cNvSpPr>
          <p:nvPr/>
        </p:nvSpPr>
        <p:spPr bwMode="auto">
          <a:xfrm>
            <a:off x="2339975" y="5373688"/>
            <a:ext cx="1439863" cy="0"/>
          </a:xfrm>
          <a:prstGeom prst="line">
            <a:avLst/>
          </a:prstGeom>
          <a:noFill/>
          <a:ln w="9525">
            <a:solidFill>
              <a:schemeClr val="tx1"/>
            </a:solidFill>
            <a:round/>
            <a:headEnd/>
            <a:tailEnd type="triangle" w="med" len="med"/>
          </a:ln>
        </p:spPr>
        <p:txBody>
          <a:bodyPr/>
          <a:lstStyle/>
          <a:p>
            <a:endParaRPr lang="en-GB"/>
          </a:p>
        </p:txBody>
      </p:sp>
      <p:sp>
        <p:nvSpPr>
          <p:cNvPr id="40969" name="Text Box 11"/>
          <p:cNvSpPr txBox="1">
            <a:spLocks noChangeArrowheads="1"/>
          </p:cNvSpPr>
          <p:nvPr/>
        </p:nvSpPr>
        <p:spPr bwMode="auto">
          <a:xfrm>
            <a:off x="1908175" y="5589588"/>
            <a:ext cx="6696075" cy="366712"/>
          </a:xfrm>
          <a:prstGeom prst="rect">
            <a:avLst/>
          </a:prstGeom>
          <a:noFill/>
          <a:ln w="9525">
            <a:noFill/>
            <a:miter lim="800000"/>
            <a:headEnd/>
            <a:tailEnd/>
          </a:ln>
        </p:spPr>
        <p:txBody>
          <a:bodyPr>
            <a:spAutoFit/>
          </a:bodyPr>
          <a:lstStyle/>
          <a:p>
            <a:pPr>
              <a:spcBef>
                <a:spcPct val="50000"/>
              </a:spcBef>
              <a:buFontTx/>
              <a:buChar char="•"/>
            </a:pPr>
            <a:r>
              <a:rPr lang="en-GB"/>
              <a:t> 	Limited Role for Rational Decision-Making</a:t>
            </a:r>
            <a:endParaRPr lang="en-US"/>
          </a:p>
        </p:txBody>
      </p:sp>
    </p:spTree>
    <p:extLst>
      <p:ext uri="{BB962C8B-B14F-4D97-AF65-F5344CB8AC3E}">
        <p14:creationId xmlns:p14="http://schemas.microsoft.com/office/powerpoint/2010/main" val="11251462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46050"/>
          </a:xfrm>
        </p:spPr>
        <p:txBody>
          <a:bodyPr>
            <a:normAutofit fontScale="90000"/>
          </a:bodyPr>
          <a:lstStyle/>
          <a:p>
            <a:r>
              <a:rPr lang="en-GB" sz="3600" b="1" dirty="0" smtClean="0"/>
              <a:t>Introduction– why consultants, ideas &amp; power?</a:t>
            </a:r>
            <a:endParaRPr lang="en-GB" sz="3600" b="1" dirty="0"/>
          </a:p>
        </p:txBody>
      </p:sp>
      <p:sp>
        <p:nvSpPr>
          <p:cNvPr id="3" name="Content Placeholder 2"/>
          <p:cNvSpPr>
            <a:spLocks noGrp="1"/>
          </p:cNvSpPr>
          <p:nvPr>
            <p:ph idx="1"/>
          </p:nvPr>
        </p:nvSpPr>
        <p:spPr>
          <a:xfrm>
            <a:off x="457200" y="764704"/>
            <a:ext cx="8229600" cy="5688632"/>
          </a:xfrm>
        </p:spPr>
        <p:txBody>
          <a:bodyPr>
            <a:normAutofit fontScale="92500"/>
          </a:bodyPr>
          <a:lstStyle/>
          <a:p>
            <a:pPr marL="342900" lvl="2" indent="-342900"/>
            <a:r>
              <a:rPr lang="en-GB" sz="2400" b="1" dirty="0" smtClean="0"/>
              <a:t>Consultants are agents of ideas - </a:t>
            </a:r>
            <a:r>
              <a:rPr lang="en-GB" sz="2400" dirty="0" smtClean="0"/>
              <a:t>‘Capitalism’s </a:t>
            </a:r>
            <a:r>
              <a:rPr lang="en-GB" sz="2400" dirty="0"/>
              <a:t>commissars</a:t>
            </a:r>
            <a:r>
              <a:rPr lang="en-GB" sz="2400" dirty="0" smtClean="0"/>
              <a:t>’?</a:t>
            </a:r>
            <a:r>
              <a:rPr lang="en-GB" sz="2400" dirty="0"/>
              <a:t> (Thrift, 2005</a:t>
            </a:r>
            <a:r>
              <a:rPr lang="en-GB" sz="2400" dirty="0" smtClean="0"/>
              <a:t>), </a:t>
            </a:r>
            <a:r>
              <a:rPr lang="en-GB" sz="2600" dirty="0" smtClean="0"/>
              <a:t>‘masters </a:t>
            </a:r>
            <a:r>
              <a:rPr lang="en-GB" sz="2600" dirty="0"/>
              <a:t>of the universe</a:t>
            </a:r>
            <a:r>
              <a:rPr lang="en-GB" sz="2600" dirty="0" smtClean="0"/>
              <a:t>’…  </a:t>
            </a:r>
            <a:r>
              <a:rPr lang="en-GB" sz="2600" dirty="0"/>
              <a:t>‘dangerous company’ </a:t>
            </a:r>
            <a:r>
              <a:rPr lang="en-GB" sz="2600" dirty="0" smtClean="0"/>
              <a:t> </a:t>
            </a:r>
            <a:r>
              <a:rPr lang="en-GB" sz="2400" b="1" dirty="0" smtClean="0"/>
              <a:t> </a:t>
            </a:r>
          </a:p>
          <a:p>
            <a:pPr lvl="1">
              <a:buFont typeface="Arial" panose="020B0604020202020204" pitchFamily="34" charset="0"/>
              <a:buChar char="•"/>
            </a:pPr>
            <a:r>
              <a:rPr lang="en-GB" sz="2400" dirty="0" smtClean="0"/>
              <a:t>Generate, package, disseminate and/or legitimate ideas (e.g. M-Form, strategy, privatisation, international </a:t>
            </a:r>
            <a:r>
              <a:rPr lang="en-GB" sz="2400" dirty="0" err="1" smtClean="0"/>
              <a:t>devt</a:t>
            </a:r>
            <a:r>
              <a:rPr lang="en-GB" sz="2400" dirty="0" smtClean="0"/>
              <a:t> too)</a:t>
            </a:r>
          </a:p>
          <a:p>
            <a:pPr lvl="1">
              <a:buFont typeface="Arial" panose="020B0604020202020204" pitchFamily="34" charset="0"/>
              <a:buChar char="•"/>
            </a:pPr>
            <a:r>
              <a:rPr lang="en-GB" sz="2400" dirty="0" smtClean="0"/>
              <a:t>Through client change projects, but much more broadly</a:t>
            </a:r>
          </a:p>
          <a:p>
            <a:pPr lvl="2"/>
            <a:r>
              <a:rPr lang="en-GB" dirty="0" smtClean="0"/>
              <a:t>Publicity, thought leadership, the ‘consulting diaspora’</a:t>
            </a:r>
          </a:p>
          <a:p>
            <a:pPr lvl="2"/>
            <a:r>
              <a:rPr lang="en-GB" dirty="0" smtClean="0"/>
              <a:t>As a role model of ‘best practice’ </a:t>
            </a:r>
          </a:p>
          <a:p>
            <a:r>
              <a:rPr lang="en-GB" sz="2400" dirty="0" smtClean="0"/>
              <a:t> </a:t>
            </a:r>
            <a:r>
              <a:rPr lang="en-GB" sz="2400" b="1" dirty="0" smtClean="0"/>
              <a:t>Ideas need power to move and ‘take root’</a:t>
            </a:r>
          </a:p>
          <a:p>
            <a:pPr lvl="1">
              <a:buFont typeface="Arial" panose="020B0604020202020204" pitchFamily="34" charset="0"/>
              <a:buChar char="•"/>
            </a:pPr>
            <a:r>
              <a:rPr lang="en-GB" sz="2400" dirty="0" smtClean="0"/>
              <a:t>Innovations/ideas ‘do </a:t>
            </a:r>
            <a:r>
              <a:rPr lang="en-GB" sz="2400" dirty="0"/>
              <a:t>not sell themselves’ but require ‘opinion leadership’ from those ‘in a system who possess power, status or technical expertise’ (Rogers, 1995</a:t>
            </a:r>
            <a:r>
              <a:rPr lang="en-GB" sz="2400" dirty="0" smtClean="0"/>
              <a:t>) </a:t>
            </a:r>
          </a:p>
          <a:p>
            <a:pPr lvl="1">
              <a:buFont typeface="Arial" panose="020B0604020202020204" pitchFamily="34" charset="0"/>
              <a:buChar char="•"/>
            </a:pPr>
            <a:r>
              <a:rPr lang="en-GB" sz="2400" dirty="0" smtClean="0"/>
              <a:t>Who this might be varies according to context – situation, country, period…</a:t>
            </a:r>
            <a:endParaRPr lang="en-GB" sz="2400" dirty="0"/>
          </a:p>
          <a:p>
            <a:pPr marL="857250" lvl="3" indent="0">
              <a:buNone/>
            </a:pPr>
            <a:r>
              <a:rPr lang="en-GB" sz="2400" dirty="0" smtClean="0"/>
              <a:t>…so consulting is important and power is needed for ideas to flow… take the case of McKinsey…</a:t>
            </a:r>
            <a:endParaRPr lang="en-GB" sz="2400" dirty="0"/>
          </a:p>
          <a:p>
            <a:pPr marL="0" indent="0">
              <a:buNone/>
            </a:pPr>
            <a:endParaRPr lang="en-GB" sz="2400" b="1" dirty="0" smtClean="0"/>
          </a:p>
          <a:p>
            <a:pPr lvl="1"/>
            <a:endParaRPr lang="en-GB" dirty="0" smtClean="0"/>
          </a:p>
          <a:p>
            <a:endParaRPr lang="en-GB" dirty="0" smtClean="0"/>
          </a:p>
          <a:p>
            <a:endParaRPr lang="en-GB" dirty="0" smtClean="0"/>
          </a:p>
          <a:p>
            <a:endParaRPr lang="en-GB" dirty="0"/>
          </a:p>
        </p:txBody>
      </p:sp>
    </p:spTree>
    <p:extLst>
      <p:ext uri="{BB962C8B-B14F-4D97-AF65-F5344CB8AC3E}">
        <p14:creationId xmlns:p14="http://schemas.microsoft.com/office/powerpoint/2010/main" val="25094378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8229600" cy="360040"/>
          </a:xfrm>
        </p:spPr>
        <p:txBody>
          <a:bodyPr>
            <a:normAutofit fontScale="90000"/>
          </a:bodyPr>
          <a:lstStyle/>
          <a:p>
            <a:r>
              <a:rPr lang="en-GB" sz="4000" b="1" dirty="0"/>
              <a:t>Introduction – why </a:t>
            </a:r>
            <a:r>
              <a:rPr lang="en-GB" sz="4000" b="1" dirty="0" smtClean="0"/>
              <a:t>McKinsey &amp; Co.?</a:t>
            </a:r>
            <a:endParaRPr lang="en-GB" sz="4000" dirty="0"/>
          </a:p>
        </p:txBody>
      </p:sp>
      <p:sp>
        <p:nvSpPr>
          <p:cNvPr id="3" name="Content Placeholder 2"/>
          <p:cNvSpPr>
            <a:spLocks noGrp="1"/>
          </p:cNvSpPr>
          <p:nvPr>
            <p:ph idx="1"/>
          </p:nvPr>
        </p:nvSpPr>
        <p:spPr>
          <a:xfrm>
            <a:off x="457200" y="692696"/>
            <a:ext cx="8229600" cy="5760640"/>
          </a:xfrm>
        </p:spPr>
        <p:txBody>
          <a:bodyPr>
            <a:normAutofit fontScale="77500" lnSpcReduction="20000"/>
          </a:bodyPr>
          <a:lstStyle/>
          <a:p>
            <a:pPr marL="342900" lvl="1" indent="-342900">
              <a:buFont typeface="Arial" panose="020B0604020202020204" pitchFamily="34" charset="0"/>
              <a:buChar char="•"/>
            </a:pPr>
            <a:r>
              <a:rPr lang="en-GB" sz="2600" b="1" dirty="0"/>
              <a:t>Consultants </a:t>
            </a:r>
            <a:r>
              <a:rPr lang="en-GB" sz="2600" b="1" dirty="0" smtClean="0"/>
              <a:t>- </a:t>
            </a:r>
            <a:r>
              <a:rPr lang="en-GB" sz="2600" dirty="0" smtClean="0"/>
              <a:t>‘</a:t>
            </a:r>
            <a:r>
              <a:rPr lang="en-GB" sz="2600" dirty="0"/>
              <a:t>Masters of the universe’,  ‘dangerous company’ or ‘business healers’ </a:t>
            </a:r>
          </a:p>
          <a:p>
            <a:r>
              <a:rPr lang="en-GB" sz="2600" b="1" dirty="0" smtClean="0"/>
              <a:t>McKinsey </a:t>
            </a:r>
            <a:r>
              <a:rPr lang="en-GB" sz="2600" b="1" dirty="0" smtClean="0"/>
              <a:t>- an </a:t>
            </a:r>
            <a:r>
              <a:rPr lang="en-GB" sz="2600" b="1" dirty="0"/>
              <a:t>‘extreme case</a:t>
            </a:r>
            <a:r>
              <a:rPr lang="en-GB" sz="2600" b="1" dirty="0" smtClean="0"/>
              <a:t>’ </a:t>
            </a:r>
            <a:r>
              <a:rPr lang="en-GB" sz="2600" dirty="0" smtClean="0"/>
              <a:t>– sectors, geographies and ideas…</a:t>
            </a:r>
          </a:p>
          <a:p>
            <a:pPr lvl="1">
              <a:buFont typeface="Arial" panose="020B0604020202020204" pitchFamily="34" charset="0"/>
              <a:buChar char="•"/>
            </a:pPr>
            <a:r>
              <a:rPr lang="en-GB" sz="2600" dirty="0" smtClean="0"/>
              <a:t>‘</a:t>
            </a:r>
            <a:r>
              <a:rPr lang="en-GB" sz="2600" dirty="0" smtClean="0"/>
              <a:t>McKinsey’s ability to take an idea and then leverage it up, using its brand and organizational effectiveness through an essentially industrial style process, made its consultants far and away the most effective disseminator of ideas via the consulting process’ </a:t>
            </a:r>
            <a:r>
              <a:rPr lang="en-GB" sz="2600" dirty="0"/>
              <a:t>(</a:t>
            </a:r>
            <a:r>
              <a:rPr lang="en-GB" sz="2600" dirty="0" smtClean="0"/>
              <a:t>McDonald, 2013</a:t>
            </a:r>
            <a:r>
              <a:rPr lang="en-GB" sz="2600" dirty="0" smtClean="0"/>
              <a:t>: 289)</a:t>
            </a:r>
          </a:p>
          <a:p>
            <a:r>
              <a:rPr lang="en-GB" sz="2600" b="1" dirty="0" smtClean="0"/>
              <a:t>Highly visible and controversial </a:t>
            </a:r>
          </a:p>
          <a:p>
            <a:pPr lvl="2"/>
            <a:r>
              <a:rPr lang="en-GB" sz="2600" dirty="0" smtClean="0"/>
              <a:t>Enron</a:t>
            </a:r>
            <a:r>
              <a:rPr lang="en-GB" sz="2600" dirty="0" smtClean="0"/>
              <a:t>, Gupta, </a:t>
            </a:r>
            <a:r>
              <a:rPr lang="en-GB" sz="2600" dirty="0" smtClean="0"/>
              <a:t>NHS</a:t>
            </a:r>
          </a:p>
          <a:p>
            <a:pPr lvl="2"/>
            <a:r>
              <a:rPr lang="en-GB" sz="2600" dirty="0" smtClean="0"/>
              <a:t>Headlines…</a:t>
            </a:r>
          </a:p>
          <a:p>
            <a:pPr lvl="3"/>
            <a:r>
              <a:rPr lang="en-GB" sz="2600" dirty="0" smtClean="0"/>
              <a:t>‘Restricted </a:t>
            </a:r>
            <a:r>
              <a:rPr lang="en-GB" sz="2600" dirty="0" err="1" smtClean="0"/>
              <a:t>mckinsey</a:t>
            </a:r>
            <a:r>
              <a:rPr lang="en-GB" sz="2600" dirty="0" smtClean="0"/>
              <a:t> paper portrays grim future for health service’</a:t>
            </a:r>
          </a:p>
          <a:p>
            <a:pPr lvl="3"/>
            <a:r>
              <a:rPr lang="en-GB" sz="2600" dirty="0" smtClean="0"/>
              <a:t>‘A </a:t>
            </a:r>
            <a:r>
              <a:rPr lang="en-GB" sz="2600" dirty="0"/>
              <a:t>bold strategy for autism spectrum disorder and intellectual disability. Developed with the support of. McKinsey &amp;. Company. October, </a:t>
            </a:r>
            <a:r>
              <a:rPr lang="en-GB" sz="2600" dirty="0" smtClean="0"/>
              <a:t>2014’</a:t>
            </a:r>
            <a:endParaRPr lang="en-GB" sz="2600" dirty="0" smtClean="0"/>
          </a:p>
          <a:p>
            <a:r>
              <a:rPr lang="en-GB" sz="2600" b="1" dirty="0" smtClean="0"/>
              <a:t>Dominance </a:t>
            </a:r>
            <a:r>
              <a:rPr lang="en-GB" sz="2600" b="1" dirty="0" smtClean="0"/>
              <a:t>threatened – a crossroads?</a:t>
            </a:r>
          </a:p>
          <a:p>
            <a:pPr lvl="1">
              <a:buFont typeface="Arial" panose="020B0604020202020204" pitchFamily="34" charset="0"/>
              <a:buChar char="•"/>
            </a:pPr>
            <a:r>
              <a:rPr lang="en-GB" sz="2600" dirty="0"/>
              <a:t>Also resisted</a:t>
            </a:r>
          </a:p>
          <a:p>
            <a:pPr lvl="1">
              <a:buFont typeface="Arial" panose="020B0604020202020204" pitchFamily="34" charset="0"/>
              <a:buChar char="•"/>
            </a:pPr>
            <a:r>
              <a:rPr lang="en-GB" sz="2600" dirty="0" smtClean="0"/>
              <a:t>N</a:t>
            </a:r>
            <a:r>
              <a:rPr lang="en-GB" sz="2600" dirty="0" smtClean="0"/>
              <a:t>ew </a:t>
            </a:r>
            <a:r>
              <a:rPr lang="en-GB" sz="2600" dirty="0" smtClean="0"/>
              <a:t>consulting models and market demands?</a:t>
            </a:r>
          </a:p>
          <a:p>
            <a:endParaRPr lang="en-GB" sz="2400" dirty="0" smtClean="0"/>
          </a:p>
          <a:p>
            <a:endParaRPr lang="en-GB" sz="2400" dirty="0"/>
          </a:p>
          <a:p>
            <a:endParaRPr lang="en-GB" dirty="0"/>
          </a:p>
        </p:txBody>
      </p:sp>
    </p:spTree>
    <p:extLst>
      <p:ext uri="{BB962C8B-B14F-4D97-AF65-F5344CB8AC3E}">
        <p14:creationId xmlns:p14="http://schemas.microsoft.com/office/powerpoint/2010/main" val="15540104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5833"/>
            <a:ext cx="8784976" cy="1143000"/>
          </a:xfrm>
        </p:spPr>
        <p:txBody>
          <a:bodyPr>
            <a:normAutofit/>
          </a:bodyPr>
          <a:lstStyle/>
          <a:p>
            <a:r>
              <a:rPr lang="en-GB" b="1" dirty="0" smtClean="0">
                <a:solidFill>
                  <a:srgbClr val="002060"/>
                </a:solidFill>
              </a:rPr>
              <a:t>Power – why </a:t>
            </a:r>
            <a:r>
              <a:rPr lang="en-GB" b="1" dirty="0" err="1" smtClean="0">
                <a:solidFill>
                  <a:srgbClr val="002060"/>
                </a:solidFill>
              </a:rPr>
              <a:t>Lukes</a:t>
            </a:r>
            <a:r>
              <a:rPr lang="en-GB" b="1" dirty="0" smtClean="0">
                <a:solidFill>
                  <a:srgbClr val="002060"/>
                </a:solidFill>
              </a:rPr>
              <a:t>?</a:t>
            </a:r>
            <a:endParaRPr lang="en-GB" b="1" dirty="0">
              <a:solidFill>
                <a:srgbClr val="002060"/>
              </a:solidFill>
            </a:endParaRPr>
          </a:p>
        </p:txBody>
      </p:sp>
      <p:sp>
        <p:nvSpPr>
          <p:cNvPr id="3" name="Content Placeholder 2"/>
          <p:cNvSpPr>
            <a:spLocks noGrp="1"/>
          </p:cNvSpPr>
          <p:nvPr>
            <p:ph idx="1"/>
          </p:nvPr>
        </p:nvSpPr>
        <p:spPr>
          <a:xfrm>
            <a:off x="179512" y="1196752"/>
            <a:ext cx="8712968" cy="4896544"/>
          </a:xfrm>
        </p:spPr>
        <p:txBody>
          <a:bodyPr>
            <a:normAutofit/>
          </a:bodyPr>
          <a:lstStyle/>
          <a:p>
            <a:r>
              <a:rPr lang="en-GB" sz="2400" b="1" dirty="0" smtClean="0"/>
              <a:t>Many choices and theories</a:t>
            </a:r>
          </a:p>
          <a:p>
            <a:pPr lvl="1"/>
            <a:r>
              <a:rPr lang="en-GB" sz="2400" dirty="0" smtClean="0"/>
              <a:t>Resource, networks/links and language/discourse</a:t>
            </a:r>
          </a:p>
          <a:p>
            <a:pPr lvl="1"/>
            <a:r>
              <a:rPr lang="en-GB" sz="2400" dirty="0" smtClean="0"/>
              <a:t>French and Raven , ANT, Bourdieu, Foucault </a:t>
            </a:r>
            <a:r>
              <a:rPr lang="en-GB" sz="2400" dirty="0" err="1" smtClean="0"/>
              <a:t>etc</a:t>
            </a:r>
            <a:endParaRPr lang="en-GB" sz="2400" dirty="0" smtClean="0"/>
          </a:p>
          <a:p>
            <a:r>
              <a:rPr lang="en-GB" sz="2400" b="1" dirty="0" smtClean="0"/>
              <a:t>Chose </a:t>
            </a:r>
            <a:r>
              <a:rPr lang="en-GB" sz="2400" b="1" dirty="0" err="1" smtClean="0"/>
              <a:t>Lukes</a:t>
            </a:r>
            <a:r>
              <a:rPr lang="en-GB" sz="2400" b="1" dirty="0" smtClean="0"/>
              <a:t> – </a:t>
            </a:r>
            <a:r>
              <a:rPr lang="en-GB" sz="2400" b="1" i="1" dirty="0" smtClean="0"/>
              <a:t>Power – A radical view</a:t>
            </a:r>
          </a:p>
          <a:p>
            <a:pPr lvl="1"/>
            <a:r>
              <a:rPr lang="en-GB" sz="2400" dirty="0" smtClean="0"/>
              <a:t>Some limitations (e.g. excludes non-sovereign power – beyond individuals, and unintended effects – and </a:t>
            </a:r>
            <a:r>
              <a:rPr lang="en-GB" sz="2400" dirty="0" smtClean="0"/>
              <a:t>interrelationships</a:t>
            </a:r>
            <a:r>
              <a:rPr lang="en-GB" sz="2400" dirty="0" smtClean="0"/>
              <a:t>) but… </a:t>
            </a:r>
          </a:p>
          <a:p>
            <a:pPr lvl="2"/>
            <a:r>
              <a:rPr lang="en-GB" dirty="0" smtClean="0"/>
              <a:t>A composite theory - combines different forms of power </a:t>
            </a:r>
          </a:p>
          <a:p>
            <a:pPr lvl="2"/>
            <a:r>
              <a:rPr lang="en-GB" dirty="0" smtClean="0"/>
              <a:t>Tried, tested and adapted (1974 and 2005)</a:t>
            </a:r>
          </a:p>
          <a:p>
            <a:pPr lvl="2"/>
            <a:r>
              <a:rPr lang="en-GB" dirty="0" smtClean="0"/>
              <a:t>Used in studies of innovation and still influential (e.g. Fleming and Spicer, 2014)</a:t>
            </a:r>
          </a:p>
        </p:txBody>
      </p:sp>
    </p:spTree>
    <p:extLst>
      <p:ext uri="{BB962C8B-B14F-4D97-AF65-F5344CB8AC3E}">
        <p14:creationId xmlns:p14="http://schemas.microsoft.com/office/powerpoint/2010/main" val="38669146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1143000"/>
          </a:xfrm>
        </p:spPr>
        <p:txBody>
          <a:bodyPr>
            <a:normAutofit/>
          </a:bodyPr>
          <a:lstStyle/>
          <a:p>
            <a:r>
              <a:rPr lang="en-GB" sz="4000" b="1" dirty="0" err="1" smtClean="0">
                <a:solidFill>
                  <a:srgbClr val="002060"/>
                </a:solidFill>
              </a:rPr>
              <a:t>Lukes</a:t>
            </a:r>
            <a:r>
              <a:rPr lang="en-GB" sz="4000" b="1" dirty="0" smtClean="0">
                <a:solidFill>
                  <a:srgbClr val="002060"/>
                </a:solidFill>
              </a:rPr>
              <a:t> </a:t>
            </a:r>
            <a:r>
              <a:rPr lang="en-GB" sz="4000" b="1" dirty="0" smtClean="0">
                <a:solidFill>
                  <a:srgbClr val="002060"/>
                </a:solidFill>
              </a:rPr>
              <a:t>(1974/2005) made </a:t>
            </a:r>
            <a:r>
              <a:rPr lang="en-GB" sz="4000" b="1" dirty="0" smtClean="0">
                <a:solidFill>
                  <a:srgbClr val="002060"/>
                </a:solidFill>
              </a:rPr>
              <a:t>simple?</a:t>
            </a:r>
            <a:endParaRPr lang="en-GB" b="1" dirty="0">
              <a:solidFill>
                <a:srgbClr val="002060"/>
              </a:solidFill>
            </a:endParaRPr>
          </a:p>
        </p:txBody>
      </p:sp>
      <p:graphicFrame>
        <p:nvGraphicFramePr>
          <p:cNvPr id="4" name="Content Placeholder 3"/>
          <p:cNvGraphicFramePr>
            <a:graphicFrameLocks noGrp="1"/>
          </p:cNvGraphicFramePr>
          <p:nvPr>
            <p:ph idx="1"/>
            <p:extLst/>
          </p:nvPr>
        </p:nvGraphicFramePr>
        <p:xfrm>
          <a:off x="323528" y="1340768"/>
          <a:ext cx="8229600" cy="4346082"/>
        </p:xfrm>
        <a:graphic>
          <a:graphicData uri="http://schemas.openxmlformats.org/drawingml/2006/table">
            <a:tbl>
              <a:tblPr firstRow="1" bandRow="1">
                <a:tableStyleId>{5C22544A-7EE6-4342-B048-85BDC9FD1C3A}</a:tableStyleId>
              </a:tblPr>
              <a:tblGrid>
                <a:gridCol w="2743200"/>
                <a:gridCol w="2743200"/>
                <a:gridCol w="2743200"/>
              </a:tblGrid>
              <a:tr h="537153">
                <a:tc>
                  <a:txBody>
                    <a:bodyPr/>
                    <a:lstStyle/>
                    <a:p>
                      <a:pPr algn="ctr">
                        <a:lnSpc>
                          <a:spcPct val="115000"/>
                        </a:lnSpc>
                        <a:spcBef>
                          <a:spcPts val="200"/>
                        </a:spcBef>
                        <a:spcAft>
                          <a:spcPts val="200"/>
                        </a:spcAft>
                      </a:pPr>
                      <a:r>
                        <a:rPr lang="en-GB" sz="2000" b="1" kern="1200" dirty="0" smtClean="0">
                          <a:solidFill>
                            <a:schemeClr val="lt1"/>
                          </a:solidFill>
                          <a:latin typeface="+mn-lt"/>
                          <a:ea typeface="+mn-ea"/>
                          <a:cs typeface="+mn-cs"/>
                        </a:rPr>
                        <a:t>Power Type</a:t>
                      </a:r>
                      <a:endParaRPr lang="en-GB" sz="2000" dirty="0">
                        <a:latin typeface="Calibri"/>
                        <a:ea typeface="Calibri"/>
                        <a:cs typeface="Times New Roman"/>
                      </a:endParaRPr>
                    </a:p>
                  </a:txBody>
                  <a:tcPr marL="68580" marR="68580" marT="0" marB="0"/>
                </a:tc>
                <a:tc>
                  <a:txBody>
                    <a:bodyPr/>
                    <a:lstStyle/>
                    <a:p>
                      <a:pPr algn="ctr">
                        <a:lnSpc>
                          <a:spcPct val="115000"/>
                        </a:lnSpc>
                        <a:spcBef>
                          <a:spcPts val="200"/>
                        </a:spcBef>
                        <a:spcAft>
                          <a:spcPts val="200"/>
                        </a:spcAft>
                      </a:pPr>
                      <a:r>
                        <a:rPr lang="en-GB" sz="2000" b="1" kern="1200" dirty="0" smtClean="0">
                          <a:solidFill>
                            <a:schemeClr val="lt1"/>
                          </a:solidFill>
                          <a:latin typeface="+mn-lt"/>
                          <a:ea typeface="+mn-ea"/>
                          <a:cs typeface="+mn-cs"/>
                        </a:rPr>
                        <a:t>Control</a:t>
                      </a:r>
                      <a:endParaRPr lang="en-GB" sz="2000" dirty="0">
                        <a:latin typeface="Calibri"/>
                        <a:ea typeface="Calibri"/>
                        <a:cs typeface="Times New Roman"/>
                      </a:endParaRPr>
                    </a:p>
                  </a:txBody>
                  <a:tcPr marL="68580" marR="68580" marT="0" marB="0"/>
                </a:tc>
                <a:tc>
                  <a:txBody>
                    <a:bodyPr/>
                    <a:lstStyle/>
                    <a:p>
                      <a:r>
                        <a:rPr lang="en-GB" sz="2000" b="1" kern="1200" dirty="0" smtClean="0">
                          <a:solidFill>
                            <a:schemeClr val="lt1"/>
                          </a:solidFill>
                          <a:latin typeface="+mn-lt"/>
                          <a:ea typeface="+mn-ea"/>
                          <a:cs typeface="+mn-cs"/>
                        </a:rPr>
                        <a:t>Resistance</a:t>
                      </a:r>
                      <a:endParaRPr lang="en-GB" sz="2000" dirty="0"/>
                    </a:p>
                  </a:txBody>
                  <a:tcPr/>
                </a:tc>
              </a:tr>
              <a:tr h="1219639">
                <a:tc>
                  <a:txBody>
                    <a:bodyPr/>
                    <a:lstStyle/>
                    <a:p>
                      <a:pPr algn="l"/>
                      <a:r>
                        <a:rPr lang="en-GB" sz="1800" b="1" kern="1200" dirty="0" smtClean="0">
                          <a:solidFill>
                            <a:schemeClr val="dk1"/>
                          </a:solidFill>
                          <a:latin typeface="+mn-lt"/>
                          <a:ea typeface="+mn-ea"/>
                          <a:cs typeface="+mn-cs"/>
                        </a:rPr>
                        <a:t>Resource</a:t>
                      </a:r>
                      <a:r>
                        <a:rPr lang="en-GB" sz="1800" b="1" kern="1200" baseline="0" dirty="0" smtClean="0">
                          <a:solidFill>
                            <a:schemeClr val="dk1"/>
                          </a:solidFill>
                          <a:latin typeface="+mn-lt"/>
                          <a:ea typeface="+mn-ea"/>
                          <a:cs typeface="+mn-cs"/>
                        </a:rPr>
                        <a:t> </a:t>
                      </a:r>
                      <a:r>
                        <a:rPr lang="en-GB" sz="1800" b="0" kern="1200" baseline="0" dirty="0" smtClean="0">
                          <a:solidFill>
                            <a:schemeClr val="dk1"/>
                          </a:solidFill>
                          <a:latin typeface="+mn-lt"/>
                          <a:ea typeface="+mn-ea"/>
                          <a:cs typeface="+mn-cs"/>
                        </a:rPr>
                        <a:t>– (</a:t>
                      </a:r>
                      <a:r>
                        <a:rPr lang="en-GB" sz="1800" kern="1200" dirty="0" smtClean="0">
                          <a:solidFill>
                            <a:schemeClr val="dk1"/>
                          </a:solidFill>
                          <a:latin typeface="+mn-lt"/>
                          <a:ea typeface="+mn-ea"/>
                          <a:cs typeface="+mn-cs"/>
                        </a:rPr>
                        <a:t>material and symbolic)  in direct conflicts</a:t>
                      </a:r>
                      <a:endParaRPr lang="en-GB" dirty="0">
                        <a:latin typeface="+mn-lt"/>
                      </a:endParaRPr>
                    </a:p>
                  </a:txBody>
                  <a:tcPr/>
                </a:tc>
                <a:tc>
                  <a:txBody>
                    <a:bodyPr/>
                    <a:lstStyle/>
                    <a:p>
                      <a:pPr algn="l">
                        <a:lnSpc>
                          <a:spcPct val="115000"/>
                        </a:lnSpc>
                        <a:spcBef>
                          <a:spcPts val="200"/>
                        </a:spcBef>
                        <a:spcAft>
                          <a:spcPts val="200"/>
                        </a:spcAft>
                      </a:pPr>
                      <a:r>
                        <a:rPr lang="en-GB" sz="1800" dirty="0">
                          <a:solidFill>
                            <a:srgbClr val="000000"/>
                          </a:solidFill>
                          <a:latin typeface="+mn-lt"/>
                          <a:ea typeface="Calibri"/>
                          <a:cs typeface="Arial"/>
                        </a:rPr>
                        <a:t>Hire/fire, access to rewards, expertise</a:t>
                      </a:r>
                      <a:r>
                        <a:rPr lang="en-GB" sz="1800" dirty="0" smtClean="0">
                          <a:solidFill>
                            <a:srgbClr val="000000"/>
                          </a:solidFill>
                          <a:latin typeface="+mn-lt"/>
                          <a:ea typeface="Calibri"/>
                          <a:cs typeface="Arial"/>
                        </a:rPr>
                        <a:t>, networks &amp; credibility</a:t>
                      </a:r>
                      <a:endParaRPr lang="en-GB" sz="1800" dirty="0">
                        <a:latin typeface="+mn-lt"/>
                        <a:ea typeface="Calibri"/>
                        <a:cs typeface="Times New Roman"/>
                      </a:endParaRPr>
                    </a:p>
                  </a:txBody>
                  <a:tcPr marL="68580" marR="68580" marT="0" marB="0"/>
                </a:tc>
                <a:tc>
                  <a:txBody>
                    <a:bodyPr/>
                    <a:lstStyle/>
                    <a:p>
                      <a:pPr marR="6985" algn="l">
                        <a:lnSpc>
                          <a:spcPct val="115000"/>
                        </a:lnSpc>
                        <a:spcBef>
                          <a:spcPts val="200"/>
                        </a:spcBef>
                        <a:spcAft>
                          <a:spcPts val="200"/>
                        </a:spcAft>
                      </a:pPr>
                      <a:r>
                        <a:rPr lang="en-GB" sz="1800" dirty="0" smtClean="0">
                          <a:solidFill>
                            <a:srgbClr val="000000"/>
                          </a:solidFill>
                          <a:latin typeface="+mn-lt"/>
                          <a:ea typeface="Calibri"/>
                          <a:cs typeface="Arial"/>
                        </a:rPr>
                        <a:t>Overt, </a:t>
                      </a:r>
                      <a:r>
                        <a:rPr lang="en-GB" sz="1800" dirty="0">
                          <a:solidFill>
                            <a:srgbClr val="000000"/>
                          </a:solidFill>
                          <a:latin typeface="+mn-lt"/>
                          <a:ea typeface="Calibri"/>
                          <a:cs typeface="Arial"/>
                        </a:rPr>
                        <a:t>behavioural </a:t>
                      </a:r>
                      <a:r>
                        <a:rPr lang="en-GB" sz="1800" dirty="0" smtClean="0">
                          <a:solidFill>
                            <a:srgbClr val="000000"/>
                          </a:solidFill>
                          <a:latin typeface="+mn-lt"/>
                          <a:ea typeface="Calibri"/>
                          <a:cs typeface="Arial"/>
                        </a:rPr>
                        <a:t>compliance &amp; </a:t>
                      </a:r>
                      <a:r>
                        <a:rPr lang="en-GB" sz="1800" dirty="0">
                          <a:solidFill>
                            <a:srgbClr val="000000"/>
                          </a:solidFill>
                          <a:latin typeface="+mn-lt"/>
                          <a:ea typeface="Calibri"/>
                          <a:cs typeface="Arial"/>
                        </a:rPr>
                        <a:t>cynicism.</a:t>
                      </a:r>
                      <a:endParaRPr lang="en-GB" sz="1800" dirty="0">
                        <a:latin typeface="+mn-lt"/>
                        <a:ea typeface="Calibri"/>
                        <a:cs typeface="Times New Roman"/>
                      </a:endParaRPr>
                    </a:p>
                  </a:txBody>
                  <a:tcPr marL="68580" marR="68580" marT="0" marB="0"/>
                </a:tc>
              </a:tr>
              <a:tr h="1294645">
                <a:tc>
                  <a:txBody>
                    <a:bodyPr/>
                    <a:lstStyle/>
                    <a:p>
                      <a:pPr algn="l"/>
                      <a:r>
                        <a:rPr lang="en-GB" sz="1800" b="1" kern="1200" dirty="0" smtClean="0">
                          <a:solidFill>
                            <a:schemeClr val="dk1"/>
                          </a:solidFill>
                          <a:latin typeface="+mn-lt"/>
                          <a:ea typeface="+mn-ea"/>
                          <a:cs typeface="+mn-cs"/>
                        </a:rPr>
                        <a:t>Process</a:t>
                      </a:r>
                      <a:r>
                        <a:rPr lang="en-GB" sz="1800" kern="1200" dirty="0" smtClean="0">
                          <a:solidFill>
                            <a:schemeClr val="dk1"/>
                          </a:solidFill>
                          <a:latin typeface="+mn-lt"/>
                          <a:ea typeface="+mn-ea"/>
                          <a:cs typeface="+mn-cs"/>
                        </a:rPr>
                        <a:t>  - Deciding  game/ rules  &amp; participants in conflicts (‘non-decisions’)</a:t>
                      </a:r>
                      <a:endParaRPr lang="en-GB" dirty="0">
                        <a:latin typeface="+mn-lt"/>
                      </a:endParaRPr>
                    </a:p>
                  </a:txBody>
                  <a:tcPr/>
                </a:tc>
                <a:tc>
                  <a:txBody>
                    <a:bodyPr/>
                    <a:lstStyle/>
                    <a:p>
                      <a:pPr algn="l">
                        <a:lnSpc>
                          <a:spcPct val="115000"/>
                        </a:lnSpc>
                        <a:spcBef>
                          <a:spcPts val="200"/>
                        </a:spcBef>
                        <a:spcAft>
                          <a:spcPts val="200"/>
                        </a:spcAft>
                      </a:pPr>
                      <a:r>
                        <a:rPr lang="en-GB" sz="1800" dirty="0">
                          <a:solidFill>
                            <a:srgbClr val="000000"/>
                          </a:solidFill>
                          <a:latin typeface="+mn-lt"/>
                          <a:ea typeface="Calibri"/>
                          <a:cs typeface="Arial"/>
                        </a:rPr>
                        <a:t>Labour market </a:t>
                      </a:r>
                      <a:r>
                        <a:rPr lang="en-GB" sz="1800" dirty="0" smtClean="0">
                          <a:solidFill>
                            <a:srgbClr val="000000"/>
                          </a:solidFill>
                          <a:latin typeface="+mn-lt"/>
                          <a:ea typeface="Calibri"/>
                          <a:cs typeface="Arial"/>
                        </a:rPr>
                        <a:t>(</a:t>
                      </a:r>
                      <a:r>
                        <a:rPr lang="en-GB" sz="1800" dirty="0">
                          <a:solidFill>
                            <a:srgbClr val="000000"/>
                          </a:solidFill>
                          <a:latin typeface="+mn-lt"/>
                          <a:ea typeface="Calibri"/>
                          <a:cs typeface="Arial"/>
                        </a:rPr>
                        <a:t>e.g. </a:t>
                      </a:r>
                      <a:r>
                        <a:rPr lang="en-GB" sz="1800" dirty="0" smtClean="0">
                          <a:solidFill>
                            <a:srgbClr val="000000"/>
                          </a:solidFill>
                          <a:latin typeface="+mn-lt"/>
                          <a:ea typeface="Calibri"/>
                          <a:cs typeface="Arial"/>
                        </a:rPr>
                        <a:t>professions); </a:t>
                      </a:r>
                      <a:r>
                        <a:rPr lang="en-GB" sz="1800" dirty="0">
                          <a:solidFill>
                            <a:srgbClr val="000000"/>
                          </a:solidFill>
                          <a:latin typeface="+mn-lt"/>
                          <a:ea typeface="Calibri"/>
                          <a:cs typeface="Arial"/>
                        </a:rPr>
                        <a:t>voting </a:t>
                      </a:r>
                      <a:r>
                        <a:rPr lang="en-GB" sz="1800" dirty="0" smtClean="0">
                          <a:solidFill>
                            <a:srgbClr val="000000"/>
                          </a:solidFill>
                          <a:latin typeface="+mn-lt"/>
                          <a:ea typeface="Calibri"/>
                          <a:cs typeface="Arial"/>
                        </a:rPr>
                        <a:t>restrictions; </a:t>
                      </a:r>
                      <a:r>
                        <a:rPr lang="en-GB" sz="1800" dirty="0">
                          <a:solidFill>
                            <a:srgbClr val="000000"/>
                          </a:solidFill>
                          <a:latin typeface="+mn-lt"/>
                          <a:ea typeface="Calibri"/>
                          <a:cs typeface="Arial"/>
                        </a:rPr>
                        <a:t>informal </a:t>
                      </a:r>
                      <a:r>
                        <a:rPr lang="en-GB" sz="1800" dirty="0" smtClean="0">
                          <a:solidFill>
                            <a:srgbClr val="000000"/>
                          </a:solidFill>
                          <a:latin typeface="+mn-lt"/>
                          <a:ea typeface="Calibri"/>
                          <a:cs typeface="Arial"/>
                        </a:rPr>
                        <a:t>in/exclusion (de-union).</a:t>
                      </a:r>
                      <a:endParaRPr lang="en-GB" sz="1800" dirty="0">
                        <a:latin typeface="+mn-lt"/>
                        <a:ea typeface="Calibri"/>
                        <a:cs typeface="Times New Roman"/>
                      </a:endParaRPr>
                    </a:p>
                  </a:txBody>
                  <a:tcPr marL="68580" marR="68580" marT="0" marB="0"/>
                </a:tc>
                <a:tc>
                  <a:txBody>
                    <a:bodyPr/>
                    <a:lstStyle/>
                    <a:p>
                      <a:pPr marR="6985" algn="l">
                        <a:lnSpc>
                          <a:spcPct val="115000"/>
                        </a:lnSpc>
                        <a:spcBef>
                          <a:spcPts val="200"/>
                        </a:spcBef>
                        <a:spcAft>
                          <a:spcPts val="200"/>
                        </a:spcAft>
                      </a:pPr>
                      <a:r>
                        <a:rPr lang="en-GB" sz="1800" dirty="0">
                          <a:solidFill>
                            <a:srgbClr val="000000"/>
                          </a:solidFill>
                          <a:latin typeface="+mn-lt"/>
                          <a:ea typeface="Calibri"/>
                          <a:cs typeface="Arial"/>
                        </a:rPr>
                        <a:t>Getting around controls (e.g. informal influencing</a:t>
                      </a:r>
                      <a:r>
                        <a:rPr lang="en-GB" sz="1800" dirty="0" smtClean="0">
                          <a:solidFill>
                            <a:srgbClr val="000000"/>
                          </a:solidFill>
                          <a:latin typeface="+mn-lt"/>
                          <a:ea typeface="Calibri"/>
                          <a:cs typeface="Arial"/>
                        </a:rPr>
                        <a:t>) &amp; </a:t>
                      </a:r>
                      <a:r>
                        <a:rPr lang="en-GB" sz="1800" dirty="0">
                          <a:solidFill>
                            <a:srgbClr val="000000"/>
                          </a:solidFill>
                          <a:latin typeface="+mn-lt"/>
                          <a:ea typeface="Calibri"/>
                          <a:cs typeface="Arial"/>
                        </a:rPr>
                        <a:t>exerting rights (e.g. shareholder </a:t>
                      </a:r>
                      <a:r>
                        <a:rPr lang="en-GB" sz="1800" dirty="0" smtClean="0">
                          <a:solidFill>
                            <a:srgbClr val="000000"/>
                          </a:solidFill>
                          <a:latin typeface="+mn-lt"/>
                          <a:ea typeface="Calibri"/>
                          <a:cs typeface="Arial"/>
                        </a:rPr>
                        <a:t>activism)</a:t>
                      </a:r>
                      <a:endParaRPr lang="en-GB" sz="1800" dirty="0">
                        <a:latin typeface="+mn-lt"/>
                        <a:ea typeface="Calibri"/>
                        <a:cs typeface="Times New Roman"/>
                      </a:endParaRPr>
                    </a:p>
                  </a:txBody>
                  <a:tcPr marL="68580" marR="68580" marT="0" marB="0"/>
                </a:tc>
              </a:tr>
              <a:tr h="1294645">
                <a:tc>
                  <a:txBody>
                    <a:bodyPr/>
                    <a:lstStyle/>
                    <a:p>
                      <a:pPr algn="l"/>
                      <a:r>
                        <a:rPr lang="en-GB" sz="1800" b="1" kern="1200" dirty="0" smtClean="0">
                          <a:solidFill>
                            <a:schemeClr val="dk1"/>
                          </a:solidFill>
                          <a:latin typeface="+mn-lt"/>
                          <a:ea typeface="+mn-ea"/>
                          <a:cs typeface="+mn-cs"/>
                        </a:rPr>
                        <a:t>Meaning - </a:t>
                      </a:r>
                      <a:r>
                        <a:rPr lang="en-GB" sz="1800" kern="1200" dirty="0" smtClean="0">
                          <a:solidFill>
                            <a:schemeClr val="dk1"/>
                          </a:solidFill>
                          <a:latin typeface="+mn-lt"/>
                          <a:ea typeface="+mn-ea"/>
                          <a:cs typeface="+mn-cs"/>
                        </a:rPr>
                        <a:t>Shaping wants in ‘de-politicised’ (non-conflict) contexts  (hegemonic – an effect)</a:t>
                      </a:r>
                      <a:endParaRPr lang="en-GB" dirty="0">
                        <a:latin typeface="+mn-lt"/>
                      </a:endParaRPr>
                    </a:p>
                  </a:txBody>
                  <a:tcPr/>
                </a:tc>
                <a:tc>
                  <a:txBody>
                    <a:bodyPr/>
                    <a:lstStyle/>
                    <a:p>
                      <a:pPr algn="l">
                        <a:lnSpc>
                          <a:spcPct val="115000"/>
                        </a:lnSpc>
                        <a:spcBef>
                          <a:spcPts val="200"/>
                        </a:spcBef>
                        <a:spcAft>
                          <a:spcPts val="200"/>
                        </a:spcAft>
                      </a:pPr>
                      <a:r>
                        <a:rPr lang="en-GB" sz="1800" dirty="0">
                          <a:solidFill>
                            <a:srgbClr val="000000"/>
                          </a:solidFill>
                          <a:latin typeface="+mn-lt"/>
                          <a:ea typeface="Calibri"/>
                          <a:cs typeface="Arial"/>
                        </a:rPr>
                        <a:t>Lobbying; ‘thought leadership’, culture management; </a:t>
                      </a:r>
                      <a:r>
                        <a:rPr lang="en-GB" sz="1800" dirty="0" err="1">
                          <a:solidFill>
                            <a:srgbClr val="000000"/>
                          </a:solidFill>
                          <a:latin typeface="+mn-lt"/>
                          <a:ea typeface="Calibri"/>
                          <a:cs typeface="Arial"/>
                        </a:rPr>
                        <a:t>subjectifying</a:t>
                      </a:r>
                      <a:r>
                        <a:rPr lang="en-GB" sz="1800" dirty="0">
                          <a:solidFill>
                            <a:srgbClr val="000000"/>
                          </a:solidFill>
                          <a:latin typeface="+mn-lt"/>
                          <a:ea typeface="Calibri"/>
                          <a:cs typeface="Arial"/>
                        </a:rPr>
                        <a:t> discourses (e.g. strategy).</a:t>
                      </a:r>
                      <a:endParaRPr lang="en-GB" sz="1800" dirty="0">
                        <a:latin typeface="+mn-lt"/>
                        <a:ea typeface="Calibri"/>
                        <a:cs typeface="Times New Roman"/>
                      </a:endParaRPr>
                    </a:p>
                  </a:txBody>
                  <a:tcPr marL="68580" marR="68580" marT="0" marB="0"/>
                </a:tc>
                <a:tc>
                  <a:txBody>
                    <a:bodyPr/>
                    <a:lstStyle/>
                    <a:p>
                      <a:pPr marR="6985" algn="l">
                        <a:lnSpc>
                          <a:spcPct val="115000"/>
                        </a:lnSpc>
                        <a:spcBef>
                          <a:spcPts val="200"/>
                        </a:spcBef>
                        <a:spcAft>
                          <a:spcPts val="200"/>
                        </a:spcAft>
                      </a:pPr>
                      <a:r>
                        <a:rPr lang="en-GB" sz="1800" dirty="0">
                          <a:solidFill>
                            <a:srgbClr val="000000"/>
                          </a:solidFill>
                          <a:latin typeface="+mn-lt"/>
                          <a:ea typeface="Calibri"/>
                          <a:cs typeface="Arial"/>
                        </a:rPr>
                        <a:t>Exposure to alternative or counter-discourses and associated social systems.</a:t>
                      </a:r>
                      <a:endParaRPr lang="en-GB" sz="1800" dirty="0">
                        <a:latin typeface="+mn-lt"/>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32269327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922114"/>
          </a:xfrm>
        </p:spPr>
        <p:txBody>
          <a:bodyPr>
            <a:normAutofit/>
          </a:bodyPr>
          <a:lstStyle/>
          <a:p>
            <a:r>
              <a:rPr lang="en-GB" sz="5400" b="1" dirty="0" smtClean="0"/>
              <a:t>Overview</a:t>
            </a:r>
            <a:endParaRPr lang="en-GB" sz="5400" b="1" dirty="0"/>
          </a:p>
        </p:txBody>
      </p:sp>
      <p:sp>
        <p:nvSpPr>
          <p:cNvPr id="3" name="Content Placeholder 2"/>
          <p:cNvSpPr>
            <a:spLocks noGrp="1"/>
          </p:cNvSpPr>
          <p:nvPr>
            <p:ph idx="1"/>
          </p:nvPr>
        </p:nvSpPr>
        <p:spPr>
          <a:xfrm>
            <a:off x="179512" y="1052736"/>
            <a:ext cx="8507288" cy="5184576"/>
          </a:xfrm>
        </p:spPr>
        <p:txBody>
          <a:bodyPr>
            <a:noAutofit/>
          </a:bodyPr>
          <a:lstStyle/>
          <a:p>
            <a:pPr marL="342900" lvl="1" indent="-342900">
              <a:buFont typeface="Arial" pitchFamily="34" charset="0"/>
              <a:buChar char="•"/>
            </a:pPr>
            <a:r>
              <a:rPr lang="en-GB" sz="3600" dirty="0" smtClean="0"/>
              <a:t>McKinsey Vignettes - brief</a:t>
            </a:r>
          </a:p>
          <a:p>
            <a:r>
              <a:rPr lang="en-GB" sz="3600" dirty="0" smtClean="0"/>
              <a:t>McKinsey, power and resistance - overview</a:t>
            </a:r>
          </a:p>
          <a:p>
            <a:r>
              <a:rPr lang="en-GB" sz="3600" dirty="0" smtClean="0"/>
              <a:t>Conclusions – need to focus on power and consulting</a:t>
            </a:r>
          </a:p>
          <a:p>
            <a:r>
              <a:rPr lang="en-GB" sz="3600" dirty="0" smtClean="0"/>
              <a:t>Useful sources </a:t>
            </a:r>
          </a:p>
          <a:p>
            <a:r>
              <a:rPr lang="en-GB" sz="3600" dirty="0" smtClean="0"/>
              <a:t>(based on forthcoming article in Management Learning, with Joe </a:t>
            </a:r>
            <a:r>
              <a:rPr lang="en-GB" sz="3600" dirty="0" err="1" smtClean="0"/>
              <a:t>O’Mahoney</a:t>
            </a:r>
            <a:r>
              <a:rPr lang="en-GB" sz="3600" dirty="0" smtClean="0"/>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7337</TotalTime>
  <Words>1976</Words>
  <Application>Microsoft Office PowerPoint</Application>
  <PresentationFormat>On-screen Show (4:3)</PresentationFormat>
  <Paragraphs>187</Paragraphs>
  <Slides>18</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Calibri</vt:lpstr>
      <vt:lpstr>Stone Sans ITC TT</vt:lpstr>
      <vt:lpstr>Times New Roman</vt:lpstr>
      <vt:lpstr>Wingdings</vt:lpstr>
      <vt:lpstr>Office Theme</vt:lpstr>
      <vt:lpstr>Power and Management Ideas The Case of McKinsey &amp; Co.</vt:lpstr>
      <vt:lpstr>PowerPoint Presentation</vt:lpstr>
      <vt:lpstr>Power and politics as inevitable</vt:lpstr>
      <vt:lpstr>Why are Politics and Change Linked?</vt:lpstr>
      <vt:lpstr>Introduction– why consultants, ideas &amp; power?</vt:lpstr>
      <vt:lpstr>Introduction – why McKinsey &amp; Co.?</vt:lpstr>
      <vt:lpstr>Power – why Lukes?</vt:lpstr>
      <vt:lpstr>Lukes (1974/2005) made simple?</vt:lpstr>
      <vt:lpstr>Overview</vt:lpstr>
      <vt:lpstr>Vignettes of management ideas</vt:lpstr>
      <vt:lpstr>#1: The Professional Consultant/Manager (only partly intentional effects)</vt:lpstr>
      <vt:lpstr>#2: The War for Talent / Forced Curve Ranking System (FCRS) - ‘Rank and Yank’</vt:lpstr>
      <vt:lpstr>#3: Healthcare Privatisation</vt:lpstr>
      <vt:lpstr>Forms of Power &amp; McKinsey</vt:lpstr>
      <vt:lpstr>Limits/resistance – not all powerful nor all McKinsey</vt:lpstr>
      <vt:lpstr>McKinsey at a crossroads? (see also McDonald – The Firm, 2013)</vt:lpstr>
      <vt:lpstr>Conclusions &amp; Questions</vt:lpstr>
      <vt:lpstr>Useful Sources</vt:lpstr>
    </vt:vector>
  </TitlesOfParts>
  <Company>Cardiff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Varieties of Power in the Diffusion of Management Ideas  The Case of McKinsey &amp; Co.</dc:title>
  <dc:creator>Joe</dc:creator>
  <cp:lastModifiedBy>AJ Sturdy</cp:lastModifiedBy>
  <cp:revision>90</cp:revision>
  <cp:lastPrinted>2015-04-17T11:27:30Z</cp:lastPrinted>
  <dcterms:created xsi:type="dcterms:W3CDTF">2013-06-12T13:07:56Z</dcterms:created>
  <dcterms:modified xsi:type="dcterms:W3CDTF">2015-06-10T09:08:11Z</dcterms:modified>
</cp:coreProperties>
</file>